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7" r:id="rId3"/>
    <p:sldId id="262" r:id="rId4"/>
    <p:sldId id="260" r:id="rId5"/>
    <p:sldId id="294" r:id="rId6"/>
    <p:sldId id="263" r:id="rId7"/>
    <p:sldId id="264" r:id="rId8"/>
    <p:sldId id="295" r:id="rId9"/>
    <p:sldId id="265" r:id="rId10"/>
    <p:sldId id="266" r:id="rId11"/>
    <p:sldId id="296" r:id="rId12"/>
    <p:sldId id="267" r:id="rId13"/>
    <p:sldId id="290" r:id="rId14"/>
    <p:sldId id="268" r:id="rId15"/>
    <p:sldId id="269" r:id="rId16"/>
    <p:sldId id="289" r:id="rId17"/>
    <p:sldId id="297" r:id="rId18"/>
    <p:sldId id="270" r:id="rId19"/>
    <p:sldId id="271" r:id="rId20"/>
    <p:sldId id="288" r:id="rId21"/>
    <p:sldId id="291" r:id="rId22"/>
    <p:sldId id="298" r:id="rId23"/>
    <p:sldId id="272" r:id="rId24"/>
    <p:sldId id="293" r:id="rId25"/>
    <p:sldId id="275" r:id="rId26"/>
    <p:sldId id="299" r:id="rId27"/>
    <p:sldId id="276" r:id="rId28"/>
    <p:sldId id="259" r:id="rId29"/>
    <p:sldId id="261" r:id="rId30"/>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457C"/>
    <a:srgbClr val="FE39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3" autoAdjust="0"/>
    <p:restoredTop sz="94660"/>
  </p:normalViewPr>
  <p:slideViewPr>
    <p:cSldViewPr snapToGrid="0">
      <p:cViewPr varScale="1">
        <p:scale>
          <a:sx n="74" d="100"/>
          <a:sy n="74" d="100"/>
        </p:scale>
        <p:origin x="72" y="370"/>
      </p:cViewPr>
      <p:guideLst/>
    </p:cSldViewPr>
  </p:slideViewPr>
  <p:notesTextViewPr>
    <p:cViewPr>
      <p:scale>
        <a:sx n="1" d="1"/>
        <a:sy n="1" d="1"/>
      </p:scale>
      <p:origin x="0" y="0"/>
    </p:cViewPr>
  </p:notesText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SV0000001.ap.cdc.fr\DFS_USERS$\podo\Perso\Personnel\Institut%20Actuaires\&#8364;str\STEP%20data%202020.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15703\Desktop\COLLOQUE%20VIRTUEL\Volume_RFR.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€STR swap - LCH Monthly Registration Volume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Feuil1!$F$8</c:f>
              <c:strCache>
                <c:ptCount val="1"/>
                <c:pt idx="0">
                  <c:v>€STR</c:v>
                </c:pt>
              </c:strCache>
            </c:strRef>
          </c:tx>
          <c:spPr>
            <a:solidFill>
              <a:srgbClr val="00B050"/>
            </a:solidFill>
            <a:ln>
              <a:noFill/>
            </a:ln>
            <a:effectLst/>
          </c:spPr>
          <c:invertIfNegative val="0"/>
          <c:cat>
            <c:numRef>
              <c:f>Feuil1!$E$9:$E$14</c:f>
              <c:numCache>
                <c:formatCode>[$-409]mmmm/\a\a;@</c:formatCode>
                <c:ptCount val="6"/>
                <c:pt idx="0">
                  <c:v>43921</c:v>
                </c:pt>
                <c:pt idx="1">
                  <c:v>43890</c:v>
                </c:pt>
                <c:pt idx="2">
                  <c:v>43861</c:v>
                </c:pt>
                <c:pt idx="3">
                  <c:v>43830</c:v>
                </c:pt>
                <c:pt idx="4">
                  <c:v>43799</c:v>
                </c:pt>
                <c:pt idx="5">
                  <c:v>43769</c:v>
                </c:pt>
              </c:numCache>
            </c:numRef>
          </c:cat>
          <c:val>
            <c:numRef>
              <c:f>Feuil1!$F$9:$F$14</c:f>
              <c:numCache>
                <c:formatCode>General</c:formatCode>
                <c:ptCount val="6"/>
                <c:pt idx="0">
                  <c:v>50.57</c:v>
                </c:pt>
                <c:pt idx="1">
                  <c:v>198.1</c:v>
                </c:pt>
                <c:pt idx="2">
                  <c:v>191.76</c:v>
                </c:pt>
                <c:pt idx="3">
                  <c:v>96.25</c:v>
                </c:pt>
                <c:pt idx="4">
                  <c:v>46.64</c:v>
                </c:pt>
                <c:pt idx="5">
                  <c:v>29.66</c:v>
                </c:pt>
              </c:numCache>
            </c:numRef>
          </c:val>
          <c:extLst>
            <c:ext xmlns:c16="http://schemas.microsoft.com/office/drawing/2014/chart" uri="{C3380CC4-5D6E-409C-BE32-E72D297353CC}">
              <c16:uniqueId val="{00000000-E574-4DFD-B918-7AD5422192D3}"/>
            </c:ext>
          </c:extLst>
        </c:ser>
        <c:dLbls>
          <c:showLegendKey val="0"/>
          <c:showVal val="0"/>
          <c:showCatName val="0"/>
          <c:showSerName val="0"/>
          <c:showPercent val="0"/>
          <c:showBubbleSize val="0"/>
        </c:dLbls>
        <c:gapWidth val="150"/>
        <c:axId val="257358512"/>
        <c:axId val="257358904"/>
      </c:barChart>
      <c:dateAx>
        <c:axId val="257358512"/>
        <c:scaling>
          <c:orientation val="minMax"/>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7358904"/>
        <c:crosses val="autoZero"/>
        <c:auto val="1"/>
        <c:lblOffset val="100"/>
        <c:baseTimeUnit val="months"/>
      </c:dateAx>
      <c:valAx>
        <c:axId val="257358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a:t>USD</a:t>
                </a:r>
                <a:r>
                  <a:rPr lang="fr-CA" baseline="0"/>
                  <a:t> Bn equivalent</a:t>
                </a:r>
                <a:endParaRPr lang="fr-CA"/>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7358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STEP General government and International Organisations total all ratings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spPr>
            <a:ln w="28575" cap="rnd">
              <a:solidFill>
                <a:srgbClr val="00B050"/>
              </a:solidFill>
              <a:round/>
            </a:ln>
            <a:effectLst/>
          </c:spPr>
          <c:marker>
            <c:symbol val="none"/>
          </c:marker>
          <c:cat>
            <c:numRef>
              <c:f>Feuil1!$A$37:$A$90</c:f>
              <c:numCache>
                <c:formatCode>m/d/yyyy</c:formatCode>
                <c:ptCount val="54"/>
                <c:pt idx="0">
                  <c:v>43861</c:v>
                </c:pt>
                <c:pt idx="1">
                  <c:v>43864</c:v>
                </c:pt>
                <c:pt idx="2">
                  <c:v>43865</c:v>
                </c:pt>
                <c:pt idx="3">
                  <c:v>43866</c:v>
                </c:pt>
                <c:pt idx="4">
                  <c:v>43867</c:v>
                </c:pt>
                <c:pt idx="5">
                  <c:v>43868</c:v>
                </c:pt>
                <c:pt idx="6">
                  <c:v>43871</c:v>
                </c:pt>
                <c:pt idx="7">
                  <c:v>43872</c:v>
                </c:pt>
                <c:pt idx="8">
                  <c:v>43873</c:v>
                </c:pt>
                <c:pt idx="9">
                  <c:v>43874</c:v>
                </c:pt>
                <c:pt idx="10">
                  <c:v>43875</c:v>
                </c:pt>
                <c:pt idx="11">
                  <c:v>43878</c:v>
                </c:pt>
                <c:pt idx="12">
                  <c:v>43879</c:v>
                </c:pt>
                <c:pt idx="13">
                  <c:v>43880</c:v>
                </c:pt>
                <c:pt idx="14">
                  <c:v>43881</c:v>
                </c:pt>
                <c:pt idx="15">
                  <c:v>43882</c:v>
                </c:pt>
                <c:pt idx="16">
                  <c:v>43885</c:v>
                </c:pt>
                <c:pt idx="17">
                  <c:v>43886</c:v>
                </c:pt>
                <c:pt idx="18">
                  <c:v>43887</c:v>
                </c:pt>
                <c:pt idx="19">
                  <c:v>43888</c:v>
                </c:pt>
                <c:pt idx="20">
                  <c:v>43889</c:v>
                </c:pt>
                <c:pt idx="21">
                  <c:v>43892</c:v>
                </c:pt>
                <c:pt idx="22">
                  <c:v>43893</c:v>
                </c:pt>
                <c:pt idx="23">
                  <c:v>43894</c:v>
                </c:pt>
                <c:pt idx="24">
                  <c:v>43895</c:v>
                </c:pt>
                <c:pt idx="25">
                  <c:v>43896</c:v>
                </c:pt>
                <c:pt idx="26">
                  <c:v>43899</c:v>
                </c:pt>
                <c:pt idx="27">
                  <c:v>43900</c:v>
                </c:pt>
                <c:pt idx="28">
                  <c:v>43901</c:v>
                </c:pt>
                <c:pt idx="29">
                  <c:v>43902</c:v>
                </c:pt>
                <c:pt idx="30">
                  <c:v>43903</c:v>
                </c:pt>
                <c:pt idx="31">
                  <c:v>43906</c:v>
                </c:pt>
                <c:pt idx="32">
                  <c:v>43907</c:v>
                </c:pt>
                <c:pt idx="33">
                  <c:v>43908</c:v>
                </c:pt>
                <c:pt idx="34">
                  <c:v>43909</c:v>
                </c:pt>
                <c:pt idx="35">
                  <c:v>43910</c:v>
                </c:pt>
                <c:pt idx="36">
                  <c:v>43913</c:v>
                </c:pt>
                <c:pt idx="37">
                  <c:v>43914</c:v>
                </c:pt>
                <c:pt idx="38">
                  <c:v>43915</c:v>
                </c:pt>
                <c:pt idx="39">
                  <c:v>43916</c:v>
                </c:pt>
                <c:pt idx="40">
                  <c:v>43917</c:v>
                </c:pt>
                <c:pt idx="41">
                  <c:v>43920</c:v>
                </c:pt>
                <c:pt idx="42">
                  <c:v>43921</c:v>
                </c:pt>
                <c:pt idx="43">
                  <c:v>43922</c:v>
                </c:pt>
                <c:pt idx="44">
                  <c:v>43923</c:v>
                </c:pt>
                <c:pt idx="45">
                  <c:v>43924</c:v>
                </c:pt>
                <c:pt idx="46">
                  <c:v>43927</c:v>
                </c:pt>
                <c:pt idx="47">
                  <c:v>43928</c:v>
                </c:pt>
                <c:pt idx="48">
                  <c:v>43929</c:v>
                </c:pt>
                <c:pt idx="49">
                  <c:v>43930</c:v>
                </c:pt>
                <c:pt idx="50">
                  <c:v>43935</c:v>
                </c:pt>
                <c:pt idx="51">
                  <c:v>43936</c:v>
                </c:pt>
                <c:pt idx="52">
                  <c:v>43937</c:v>
                </c:pt>
                <c:pt idx="53">
                  <c:v>43938</c:v>
                </c:pt>
              </c:numCache>
            </c:numRef>
          </c:cat>
          <c:val>
            <c:numRef>
              <c:f>Feuil1!$C$37:$C$90</c:f>
              <c:numCache>
                <c:formatCode>General</c:formatCode>
                <c:ptCount val="54"/>
                <c:pt idx="0">
                  <c:v>634</c:v>
                </c:pt>
                <c:pt idx="1">
                  <c:v>70</c:v>
                </c:pt>
                <c:pt idx="2">
                  <c:v>1748</c:v>
                </c:pt>
                <c:pt idx="3">
                  <c:v>1678</c:v>
                </c:pt>
                <c:pt idx="4">
                  <c:v>2100</c:v>
                </c:pt>
                <c:pt idx="5">
                  <c:v>2733</c:v>
                </c:pt>
                <c:pt idx="6">
                  <c:v>1578</c:v>
                </c:pt>
                <c:pt idx="7">
                  <c:v>1027</c:v>
                </c:pt>
                <c:pt idx="8">
                  <c:v>1246</c:v>
                </c:pt>
                <c:pt idx="9">
                  <c:v>1692</c:v>
                </c:pt>
                <c:pt idx="10">
                  <c:v>1051</c:v>
                </c:pt>
                <c:pt idx="11">
                  <c:v>0</c:v>
                </c:pt>
                <c:pt idx="12">
                  <c:v>1103</c:v>
                </c:pt>
                <c:pt idx="13">
                  <c:v>446</c:v>
                </c:pt>
                <c:pt idx="14">
                  <c:v>1227</c:v>
                </c:pt>
                <c:pt idx="15">
                  <c:v>1123</c:v>
                </c:pt>
                <c:pt idx="16">
                  <c:v>633</c:v>
                </c:pt>
                <c:pt idx="17">
                  <c:v>956</c:v>
                </c:pt>
                <c:pt idx="18">
                  <c:v>1795</c:v>
                </c:pt>
                <c:pt idx="19">
                  <c:v>524</c:v>
                </c:pt>
                <c:pt idx="20">
                  <c:v>1145</c:v>
                </c:pt>
                <c:pt idx="21">
                  <c:v>835</c:v>
                </c:pt>
                <c:pt idx="22">
                  <c:v>2506</c:v>
                </c:pt>
                <c:pt idx="23">
                  <c:v>1651</c:v>
                </c:pt>
                <c:pt idx="24">
                  <c:v>1853</c:v>
                </c:pt>
                <c:pt idx="25">
                  <c:v>2085</c:v>
                </c:pt>
                <c:pt idx="26">
                  <c:v>5252</c:v>
                </c:pt>
                <c:pt idx="27">
                  <c:v>2053</c:v>
                </c:pt>
                <c:pt idx="28">
                  <c:v>2751</c:v>
                </c:pt>
                <c:pt idx="29">
                  <c:v>593</c:v>
                </c:pt>
                <c:pt idx="30">
                  <c:v>2370</c:v>
                </c:pt>
                <c:pt idx="31">
                  <c:v>2844</c:v>
                </c:pt>
                <c:pt idx="32">
                  <c:v>2375</c:v>
                </c:pt>
                <c:pt idx="33">
                  <c:v>422</c:v>
                </c:pt>
                <c:pt idx="34">
                  <c:v>1359</c:v>
                </c:pt>
                <c:pt idx="35">
                  <c:v>10853</c:v>
                </c:pt>
                <c:pt idx="36">
                  <c:v>4969</c:v>
                </c:pt>
                <c:pt idx="37">
                  <c:v>809</c:v>
                </c:pt>
                <c:pt idx="38">
                  <c:v>792</c:v>
                </c:pt>
                <c:pt idx="39">
                  <c:v>873</c:v>
                </c:pt>
                <c:pt idx="40">
                  <c:v>6629</c:v>
                </c:pt>
                <c:pt idx="41">
                  <c:v>1248</c:v>
                </c:pt>
                <c:pt idx="42">
                  <c:v>5923</c:v>
                </c:pt>
                <c:pt idx="43">
                  <c:v>2822</c:v>
                </c:pt>
                <c:pt idx="44">
                  <c:v>6338</c:v>
                </c:pt>
                <c:pt idx="45">
                  <c:v>3177</c:v>
                </c:pt>
                <c:pt idx="46">
                  <c:v>3089</c:v>
                </c:pt>
                <c:pt idx="47">
                  <c:v>2651</c:v>
                </c:pt>
                <c:pt idx="48">
                  <c:v>14141</c:v>
                </c:pt>
                <c:pt idx="49">
                  <c:v>4279</c:v>
                </c:pt>
                <c:pt idx="50">
                  <c:v>2268</c:v>
                </c:pt>
                <c:pt idx="51">
                  <c:v>1673</c:v>
                </c:pt>
                <c:pt idx="52">
                  <c:v>2210</c:v>
                </c:pt>
                <c:pt idx="53">
                  <c:v>3001</c:v>
                </c:pt>
              </c:numCache>
            </c:numRef>
          </c:val>
          <c:smooth val="0"/>
          <c:extLst>
            <c:ext xmlns:c16="http://schemas.microsoft.com/office/drawing/2014/chart" uri="{C3380CC4-5D6E-409C-BE32-E72D297353CC}">
              <c16:uniqueId val="{00000000-025B-48F4-BCB9-83315219810A}"/>
            </c:ext>
          </c:extLst>
        </c:ser>
        <c:dLbls>
          <c:showLegendKey val="0"/>
          <c:showVal val="0"/>
          <c:showCatName val="0"/>
          <c:showSerName val="0"/>
          <c:showPercent val="0"/>
          <c:showBubbleSize val="0"/>
        </c:dLbls>
        <c:smooth val="0"/>
        <c:axId val="1261202032"/>
        <c:axId val="1178202168"/>
      </c:lineChart>
      <c:dateAx>
        <c:axId val="1261202032"/>
        <c:scaling>
          <c:orientation val="minMax"/>
        </c:scaling>
        <c:delete val="0"/>
        <c:axPos val="b"/>
        <c:numFmt formatCode="[$-409]d\-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78202168"/>
        <c:crosses val="autoZero"/>
        <c:auto val="1"/>
        <c:lblOffset val="100"/>
        <c:baseTimeUnit val="days"/>
      </c:dateAx>
      <c:valAx>
        <c:axId val="1178202168"/>
        <c:scaling>
          <c:orientation val="minMax"/>
          <c:max val="15000"/>
        </c:scaling>
        <c:delete val="0"/>
        <c:axPos val="l"/>
        <c:majorGridlines>
          <c:spPr>
            <a:ln w="9525" cap="flat" cmpd="sng" algn="ctr">
              <a:solidFill>
                <a:schemeClr val="tx1">
                  <a:lumMod val="15000"/>
                  <a:lumOff val="85000"/>
                </a:schemeClr>
              </a:solidFill>
              <a:round/>
            </a:ln>
            <a:effectLst/>
          </c:spPr>
        </c:majorGridlines>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61202032"/>
        <c:crosses val="autoZero"/>
        <c:crossBetween val="between"/>
        <c:majorUnit val="2500"/>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noProof="0">
                <a:solidFill>
                  <a:schemeClr val="tx1">
                    <a:lumMod val="65000"/>
                    <a:lumOff val="35000"/>
                  </a:schemeClr>
                </a:solidFill>
                <a:latin typeface="+mn-lt"/>
                <a:ea typeface="+mn-ea"/>
                <a:cs typeface="+mn-cs"/>
              </a:defRPr>
            </a:pPr>
            <a:r>
              <a:rPr lang="en-US" noProof="0" dirty="0"/>
              <a:t>Evolution</a:t>
            </a:r>
            <a:r>
              <a:rPr lang="en-US" baseline="0" noProof="0" dirty="0"/>
              <a:t> of </a:t>
            </a:r>
            <a:r>
              <a:rPr lang="en-US" baseline="0" noProof="0" dirty="0" smtClean="0"/>
              <a:t>the total exchanged </a:t>
            </a:r>
            <a:r>
              <a:rPr lang="en-US" baseline="0" noProof="0" dirty="0" smtClean="0"/>
              <a:t>volume of swap rate</a:t>
            </a:r>
            <a:endParaRPr lang="en-US" noProof="0" dirty="0"/>
          </a:p>
        </c:rich>
      </c:tx>
      <c:layout/>
      <c:overlay val="0"/>
      <c:spPr>
        <a:noFill/>
        <a:ln>
          <a:noFill/>
        </a:ln>
        <a:effectLst/>
      </c:spPr>
      <c:txPr>
        <a:bodyPr rot="0" spcFirstLastPara="1" vertOverflow="ellipsis" vert="horz" wrap="square" anchor="ctr" anchorCtr="1"/>
        <a:lstStyle/>
        <a:p>
          <a:pPr>
            <a:defRPr lang="en-US" sz="1400" b="0" i="0" u="none" strike="noStrike" kern="1200" spc="0" baseline="0" noProof="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Feuil1!$B$37</c:f>
              <c:strCache>
                <c:ptCount val="1"/>
                <c:pt idx="0">
                  <c:v>€STR</c:v>
                </c:pt>
              </c:strCache>
            </c:strRef>
          </c:tx>
          <c:spPr>
            <a:solidFill>
              <a:schemeClr val="accent1"/>
            </a:solidFill>
            <a:ln>
              <a:noFill/>
            </a:ln>
            <a:effectLst/>
          </c:spPr>
          <c:invertIfNegative val="0"/>
          <c:cat>
            <c:strRef>
              <c:f>Feuil1!$A$38:$A$43</c:f>
              <c:strCache>
                <c:ptCount val="6"/>
                <c:pt idx="0">
                  <c:v>oct-19</c:v>
                </c:pt>
                <c:pt idx="1">
                  <c:v>nov-19</c:v>
                </c:pt>
                <c:pt idx="2">
                  <c:v>Dec 2019</c:v>
                </c:pt>
                <c:pt idx="3">
                  <c:v>janv-20</c:v>
                </c:pt>
                <c:pt idx="4">
                  <c:v>Feb 2020</c:v>
                </c:pt>
                <c:pt idx="5">
                  <c:v>mars-20</c:v>
                </c:pt>
              </c:strCache>
            </c:strRef>
          </c:cat>
          <c:val>
            <c:numRef>
              <c:f>Feuil1!$B$38:$B$43</c:f>
              <c:numCache>
                <c:formatCode>General</c:formatCode>
                <c:ptCount val="6"/>
                <c:pt idx="0">
                  <c:v>29.66</c:v>
                </c:pt>
                <c:pt idx="1">
                  <c:v>46.64</c:v>
                </c:pt>
                <c:pt idx="2">
                  <c:v>96.25</c:v>
                </c:pt>
                <c:pt idx="3">
                  <c:v>191.76</c:v>
                </c:pt>
                <c:pt idx="4">
                  <c:v>198.1</c:v>
                </c:pt>
                <c:pt idx="5">
                  <c:v>50.57</c:v>
                </c:pt>
              </c:numCache>
            </c:numRef>
          </c:val>
          <c:extLst>
            <c:ext xmlns:c16="http://schemas.microsoft.com/office/drawing/2014/chart" uri="{C3380CC4-5D6E-409C-BE32-E72D297353CC}">
              <c16:uniqueId val="{00000000-726B-4D3A-BDB4-F9BC3F21491E}"/>
            </c:ext>
          </c:extLst>
        </c:ser>
        <c:ser>
          <c:idx val="1"/>
          <c:order val="1"/>
          <c:tx>
            <c:strRef>
              <c:f>Feuil1!$C$37</c:f>
              <c:strCache>
                <c:ptCount val="1"/>
                <c:pt idx="0">
                  <c:v>SARON</c:v>
                </c:pt>
              </c:strCache>
            </c:strRef>
          </c:tx>
          <c:spPr>
            <a:solidFill>
              <a:schemeClr val="accent2"/>
            </a:solidFill>
            <a:ln>
              <a:noFill/>
            </a:ln>
            <a:effectLst/>
          </c:spPr>
          <c:invertIfNegative val="0"/>
          <c:cat>
            <c:strRef>
              <c:f>Feuil1!$A$38:$A$43</c:f>
              <c:strCache>
                <c:ptCount val="6"/>
                <c:pt idx="0">
                  <c:v>oct-19</c:v>
                </c:pt>
                <c:pt idx="1">
                  <c:v>nov-19</c:v>
                </c:pt>
                <c:pt idx="2">
                  <c:v>Dec 2019</c:v>
                </c:pt>
                <c:pt idx="3">
                  <c:v>janv-20</c:v>
                </c:pt>
                <c:pt idx="4">
                  <c:v>Feb 2020</c:v>
                </c:pt>
                <c:pt idx="5">
                  <c:v>mars-20</c:v>
                </c:pt>
              </c:strCache>
            </c:strRef>
          </c:cat>
          <c:val>
            <c:numRef>
              <c:f>Feuil1!$C$38:$C$43</c:f>
              <c:numCache>
                <c:formatCode>General</c:formatCode>
                <c:ptCount val="6"/>
                <c:pt idx="0">
                  <c:v>88.62</c:v>
                </c:pt>
                <c:pt idx="1">
                  <c:v>71.650000000000006</c:v>
                </c:pt>
                <c:pt idx="2">
                  <c:v>50.6</c:v>
                </c:pt>
                <c:pt idx="3">
                  <c:v>90.78</c:v>
                </c:pt>
                <c:pt idx="4">
                  <c:v>130.06</c:v>
                </c:pt>
                <c:pt idx="5">
                  <c:v>116.14</c:v>
                </c:pt>
              </c:numCache>
            </c:numRef>
          </c:val>
          <c:extLst>
            <c:ext xmlns:c16="http://schemas.microsoft.com/office/drawing/2014/chart" uri="{C3380CC4-5D6E-409C-BE32-E72D297353CC}">
              <c16:uniqueId val="{00000001-726B-4D3A-BDB4-F9BC3F21491E}"/>
            </c:ext>
          </c:extLst>
        </c:ser>
        <c:ser>
          <c:idx val="2"/>
          <c:order val="2"/>
          <c:tx>
            <c:strRef>
              <c:f>Feuil1!$D$37</c:f>
              <c:strCache>
                <c:ptCount val="1"/>
                <c:pt idx="0">
                  <c:v>SOFR</c:v>
                </c:pt>
              </c:strCache>
            </c:strRef>
          </c:tx>
          <c:spPr>
            <a:solidFill>
              <a:schemeClr val="accent3"/>
            </a:solidFill>
            <a:ln>
              <a:noFill/>
            </a:ln>
            <a:effectLst/>
          </c:spPr>
          <c:invertIfNegative val="0"/>
          <c:cat>
            <c:strRef>
              <c:f>Feuil1!$A$38:$A$43</c:f>
              <c:strCache>
                <c:ptCount val="6"/>
                <c:pt idx="0">
                  <c:v>oct-19</c:v>
                </c:pt>
                <c:pt idx="1">
                  <c:v>nov-19</c:v>
                </c:pt>
                <c:pt idx="2">
                  <c:v>Dec 2019</c:v>
                </c:pt>
                <c:pt idx="3">
                  <c:v>janv-20</c:v>
                </c:pt>
                <c:pt idx="4">
                  <c:v>Feb 2020</c:v>
                </c:pt>
                <c:pt idx="5">
                  <c:v>mars-20</c:v>
                </c:pt>
              </c:strCache>
            </c:strRef>
          </c:cat>
          <c:val>
            <c:numRef>
              <c:f>Feuil1!$D$38:$D$43</c:f>
              <c:numCache>
                <c:formatCode>General</c:formatCode>
                <c:ptCount val="6"/>
                <c:pt idx="0">
                  <c:v>215.92</c:v>
                </c:pt>
                <c:pt idx="1">
                  <c:v>244.04</c:v>
                </c:pt>
                <c:pt idx="2">
                  <c:v>192.01</c:v>
                </c:pt>
                <c:pt idx="3">
                  <c:v>209.06</c:v>
                </c:pt>
                <c:pt idx="4">
                  <c:v>297.67</c:v>
                </c:pt>
                <c:pt idx="5">
                  <c:v>226.46</c:v>
                </c:pt>
              </c:numCache>
            </c:numRef>
          </c:val>
          <c:extLst>
            <c:ext xmlns:c16="http://schemas.microsoft.com/office/drawing/2014/chart" uri="{C3380CC4-5D6E-409C-BE32-E72D297353CC}">
              <c16:uniqueId val="{00000002-726B-4D3A-BDB4-F9BC3F21491E}"/>
            </c:ext>
          </c:extLst>
        </c:ser>
        <c:dLbls>
          <c:showLegendKey val="0"/>
          <c:showVal val="0"/>
          <c:showCatName val="0"/>
          <c:showSerName val="0"/>
          <c:showPercent val="0"/>
          <c:showBubbleSize val="0"/>
        </c:dLbls>
        <c:gapWidth val="219"/>
        <c:overlap val="-27"/>
        <c:axId val="336806144"/>
        <c:axId val="336802864"/>
      </c:barChart>
      <c:catAx>
        <c:axId val="33680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36802864"/>
        <c:crosses val="autoZero"/>
        <c:auto val="1"/>
        <c:lblAlgn val="ctr"/>
        <c:lblOffset val="100"/>
        <c:noMultiLvlLbl val="0"/>
      </c:catAx>
      <c:valAx>
        <c:axId val="336802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368061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0.43867</cdr:x>
      <cdr:y>0.25377</cdr:y>
    </cdr:from>
    <cdr:to>
      <cdr:x>0.89397</cdr:x>
      <cdr:y>0.37543</cdr:y>
    </cdr:to>
    <cdr:sp macro="" textlink="">
      <cdr:nvSpPr>
        <cdr:cNvPr id="2" name="ZoneTexte 1">
          <a:extLst xmlns:a="http://schemas.openxmlformats.org/drawingml/2006/main">
            <a:ext uri="{FF2B5EF4-FFF2-40B4-BE49-F238E27FC236}">
              <a16:creationId xmlns:a16="http://schemas.microsoft.com/office/drawing/2014/main" id="{08B72F63-831B-43CE-869F-5F3388601BB3}"/>
            </a:ext>
          </a:extLst>
        </cdr:cNvPr>
        <cdr:cNvSpPr txBox="1"/>
      </cdr:nvSpPr>
      <cdr:spPr>
        <a:xfrm xmlns:a="http://schemas.openxmlformats.org/drawingml/2006/main">
          <a:off x="2009775" y="695325"/>
          <a:ext cx="2085975" cy="333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100">
              <a:solidFill>
                <a:srgbClr val="FF0000"/>
              </a:solidFill>
            </a:rPr>
            <a:t>Spike on</a:t>
          </a:r>
          <a:r>
            <a:rPr lang="fr-FR" sz="1100" baseline="0">
              <a:solidFill>
                <a:srgbClr val="FF0000"/>
              </a:solidFill>
            </a:rPr>
            <a:t> Gvt related issuance</a:t>
          </a:r>
          <a:endParaRPr lang="fr-FR" sz="110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8B77-8CF2-413B-93BF-27D09E285F74}" type="datetimeFigureOut">
              <a:rPr lang="fr-FR" smtClean="0"/>
              <a:t>23/04/2020</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EF8112-3D8C-4824-86A5-86AE8274A362}" type="slidenum">
              <a:rPr lang="fr-FR" smtClean="0"/>
              <a:t>‹N°›</a:t>
            </a:fld>
            <a:endParaRPr lang="fr-FR"/>
          </a:p>
        </p:txBody>
      </p:sp>
    </p:spTree>
    <p:extLst>
      <p:ext uri="{BB962C8B-B14F-4D97-AF65-F5344CB8AC3E}">
        <p14:creationId xmlns:p14="http://schemas.microsoft.com/office/powerpoint/2010/main" val="2806484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5347E66-B7F6-4320-84C4-8B64410256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5A83FD2B-E4FB-4F23-9C9A-C24B51A2E1A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D17798B-10C1-4332-975C-D486B5839916}" type="datetimeFigureOut">
              <a:rPr lang="fr-FR"/>
              <a:pPr>
                <a:defRPr/>
              </a:pPr>
              <a:t>23/04/2020</a:t>
            </a:fld>
            <a:endParaRPr lang="fr-FR"/>
          </a:p>
        </p:txBody>
      </p:sp>
      <p:sp>
        <p:nvSpPr>
          <p:cNvPr id="4" name="Espace réservé de l'image des diapositives 3">
            <a:extLst>
              <a:ext uri="{FF2B5EF4-FFF2-40B4-BE49-F238E27FC236}">
                <a16:creationId xmlns:a16="http://schemas.microsoft.com/office/drawing/2014/main" id="{7D0BE945-82FC-4935-A3CC-B856232D30C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98F55018-D6AD-44C5-A1CC-DD10EF2DC8F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9A74EE44-0531-4EBD-BE49-00B17701967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98DC9FF4-C31E-4C40-AED3-7736697D5B7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B48409E-B983-4D78-8B12-3F08006A05FA}" type="slidenum">
              <a:rPr lang="fr-FR"/>
              <a:pPr>
                <a:defRPr/>
              </a:pPr>
              <a:t>‹N°›</a:t>
            </a:fld>
            <a:endParaRPr lang="fr-FR"/>
          </a:p>
        </p:txBody>
      </p:sp>
    </p:spTree>
    <p:extLst>
      <p:ext uri="{BB962C8B-B14F-4D97-AF65-F5344CB8AC3E}">
        <p14:creationId xmlns:p14="http://schemas.microsoft.com/office/powerpoint/2010/main" val="17569149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26F7EA53-F9C2-4CD3-A93C-CBC06CC7464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e la date 3">
            <a:extLst>
              <a:ext uri="{FF2B5EF4-FFF2-40B4-BE49-F238E27FC236}">
                <a16:creationId xmlns:a16="http://schemas.microsoft.com/office/drawing/2014/main" id="{DA3CEF92-A9A5-4309-97FB-A0AE8E00E10E}"/>
              </a:ext>
            </a:extLst>
          </p:cNvPr>
          <p:cNvSpPr>
            <a:spLocks noGrp="1"/>
          </p:cNvSpPr>
          <p:nvPr>
            <p:ph type="dt" sz="half" idx="10"/>
          </p:nvPr>
        </p:nvSpPr>
        <p:spPr/>
        <p:txBody>
          <a:bodyPr/>
          <a:lstStyle>
            <a:lvl1pPr>
              <a:defRPr/>
            </a:lvl1pPr>
          </a:lstStyle>
          <a:p>
            <a:pPr>
              <a:defRPr/>
            </a:pPr>
            <a:fld id="{AACCE888-5CD8-4F9F-8BD9-493F83F26F4E}" type="datetimeFigureOut">
              <a:rPr lang="fr-FR"/>
              <a:pPr>
                <a:defRPr/>
              </a:pPr>
              <a:t>23/04/2020</a:t>
            </a:fld>
            <a:endParaRPr lang="fr-FR"/>
          </a:p>
        </p:txBody>
      </p:sp>
      <p:sp>
        <p:nvSpPr>
          <p:cNvPr id="6" name="Espace réservé du pied de page 4">
            <a:extLst>
              <a:ext uri="{FF2B5EF4-FFF2-40B4-BE49-F238E27FC236}">
                <a16:creationId xmlns:a16="http://schemas.microsoft.com/office/drawing/2014/main" id="{80EFE4FE-1D2B-48EE-A2FD-3321D0A85FD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B1342DD-1BB0-4CE6-8C04-FE8A374BF688}"/>
              </a:ext>
            </a:extLst>
          </p:cNvPr>
          <p:cNvSpPr>
            <a:spLocks noGrp="1"/>
          </p:cNvSpPr>
          <p:nvPr>
            <p:ph type="sldNum" sz="quarter" idx="12"/>
          </p:nvPr>
        </p:nvSpPr>
        <p:spPr/>
        <p:txBody>
          <a:bodyPr/>
          <a:lstStyle>
            <a:lvl1pPr>
              <a:defRPr/>
            </a:lvl1pPr>
          </a:lstStyle>
          <a:p>
            <a:pPr>
              <a:defRPr/>
            </a:pPr>
            <a:fld id="{6D717144-57A0-442F-B1D0-AC7DC08C68D7}" type="slidenum">
              <a:rPr lang="fr-FR"/>
              <a:pPr>
                <a:defRPr/>
              </a:pPr>
              <a:t>‹N°›</a:t>
            </a:fld>
            <a:endParaRPr lang="fr-FR"/>
          </a:p>
        </p:txBody>
      </p:sp>
    </p:spTree>
    <p:extLst>
      <p:ext uri="{BB962C8B-B14F-4D97-AF65-F5344CB8AC3E}">
        <p14:creationId xmlns:p14="http://schemas.microsoft.com/office/powerpoint/2010/main" val="34647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0A869BF-140F-4786-A88B-D6F82CC88C02}"/>
              </a:ext>
            </a:extLst>
          </p:cNvPr>
          <p:cNvSpPr>
            <a:spLocks noGrp="1"/>
          </p:cNvSpPr>
          <p:nvPr>
            <p:ph type="dt" sz="half" idx="10"/>
          </p:nvPr>
        </p:nvSpPr>
        <p:spPr/>
        <p:txBody>
          <a:bodyPr/>
          <a:lstStyle>
            <a:lvl1pPr>
              <a:defRPr/>
            </a:lvl1pPr>
          </a:lstStyle>
          <a:p>
            <a:pPr>
              <a:defRPr/>
            </a:pPr>
            <a:fld id="{5C0BDBAD-C606-4EA5-A276-C0345295937C}" type="datetimeFigureOut">
              <a:rPr lang="fr-FR"/>
              <a:pPr>
                <a:defRPr/>
              </a:pPr>
              <a:t>23/04/2020</a:t>
            </a:fld>
            <a:endParaRPr lang="fr-FR"/>
          </a:p>
        </p:txBody>
      </p:sp>
      <p:sp>
        <p:nvSpPr>
          <p:cNvPr id="5" name="Espace réservé du pied de page 4">
            <a:extLst>
              <a:ext uri="{FF2B5EF4-FFF2-40B4-BE49-F238E27FC236}">
                <a16:creationId xmlns:a16="http://schemas.microsoft.com/office/drawing/2014/main" id="{527E84BB-7129-4A77-A190-C19271D3A79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9CB0593-F466-440E-989F-18417037613D}"/>
              </a:ext>
            </a:extLst>
          </p:cNvPr>
          <p:cNvSpPr>
            <a:spLocks noGrp="1"/>
          </p:cNvSpPr>
          <p:nvPr>
            <p:ph type="sldNum" sz="quarter" idx="12"/>
          </p:nvPr>
        </p:nvSpPr>
        <p:spPr/>
        <p:txBody>
          <a:bodyPr/>
          <a:lstStyle>
            <a:lvl1pPr>
              <a:defRPr/>
            </a:lvl1pPr>
          </a:lstStyle>
          <a:p>
            <a:pPr>
              <a:defRPr/>
            </a:pPr>
            <a:fld id="{815C7591-095F-4BD3-8C09-593A1D385698}" type="slidenum">
              <a:rPr lang="fr-FR"/>
              <a:pPr>
                <a:defRPr/>
              </a:pPr>
              <a:t>‹N°›</a:t>
            </a:fld>
            <a:endParaRPr lang="fr-FR"/>
          </a:p>
        </p:txBody>
      </p:sp>
    </p:spTree>
    <p:extLst>
      <p:ext uri="{BB962C8B-B14F-4D97-AF65-F5344CB8AC3E}">
        <p14:creationId xmlns:p14="http://schemas.microsoft.com/office/powerpoint/2010/main" val="318022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E92DEA4-7FCA-4113-8893-F854522AD8EE}"/>
              </a:ext>
            </a:extLst>
          </p:cNvPr>
          <p:cNvSpPr>
            <a:spLocks noGrp="1"/>
          </p:cNvSpPr>
          <p:nvPr>
            <p:ph type="dt" sz="half" idx="10"/>
          </p:nvPr>
        </p:nvSpPr>
        <p:spPr/>
        <p:txBody>
          <a:bodyPr/>
          <a:lstStyle>
            <a:lvl1pPr>
              <a:defRPr/>
            </a:lvl1pPr>
          </a:lstStyle>
          <a:p>
            <a:pPr>
              <a:defRPr/>
            </a:pPr>
            <a:fld id="{92B5AF97-D67E-4F79-8B12-F23C33D5C3F7}" type="datetimeFigureOut">
              <a:rPr lang="fr-FR"/>
              <a:pPr>
                <a:defRPr/>
              </a:pPr>
              <a:t>23/04/2020</a:t>
            </a:fld>
            <a:endParaRPr lang="fr-FR"/>
          </a:p>
        </p:txBody>
      </p:sp>
      <p:sp>
        <p:nvSpPr>
          <p:cNvPr id="5" name="Espace réservé du pied de page 4">
            <a:extLst>
              <a:ext uri="{FF2B5EF4-FFF2-40B4-BE49-F238E27FC236}">
                <a16:creationId xmlns:a16="http://schemas.microsoft.com/office/drawing/2014/main" id="{0BD3E167-3D99-40E2-BBF8-951FC571CD8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251FB1A-E34A-48EA-9F1D-3FE8B2133A43}"/>
              </a:ext>
            </a:extLst>
          </p:cNvPr>
          <p:cNvSpPr>
            <a:spLocks noGrp="1"/>
          </p:cNvSpPr>
          <p:nvPr>
            <p:ph type="sldNum" sz="quarter" idx="12"/>
          </p:nvPr>
        </p:nvSpPr>
        <p:spPr/>
        <p:txBody>
          <a:bodyPr/>
          <a:lstStyle>
            <a:lvl1pPr>
              <a:defRPr/>
            </a:lvl1pPr>
          </a:lstStyle>
          <a:p>
            <a:pPr>
              <a:defRPr/>
            </a:pPr>
            <a:fld id="{D434BAB0-2328-4F16-9BB4-21E9AA3DDE31}" type="slidenum">
              <a:rPr lang="fr-FR"/>
              <a:pPr>
                <a:defRPr/>
              </a:pPr>
              <a:t>‹N°›</a:t>
            </a:fld>
            <a:endParaRPr lang="fr-FR"/>
          </a:p>
        </p:txBody>
      </p:sp>
    </p:spTree>
    <p:extLst>
      <p:ext uri="{BB962C8B-B14F-4D97-AF65-F5344CB8AC3E}">
        <p14:creationId xmlns:p14="http://schemas.microsoft.com/office/powerpoint/2010/main" val="305557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819D8B2B-5F8D-4D0F-8AA1-0B1C1B012B2E}"/>
              </a:ext>
            </a:extLst>
          </p:cNvPr>
          <p:cNvSpPr>
            <a:spLocks noGrp="1"/>
          </p:cNvSpPr>
          <p:nvPr>
            <p:ph type="dt" sz="half" idx="10"/>
          </p:nvPr>
        </p:nvSpPr>
        <p:spPr/>
        <p:txBody>
          <a:bodyPr/>
          <a:lstStyle>
            <a:lvl1pPr>
              <a:defRPr/>
            </a:lvl1pPr>
          </a:lstStyle>
          <a:p>
            <a:pPr>
              <a:defRPr/>
            </a:pPr>
            <a:fld id="{06B2C78B-EF8E-4E68-B0D7-C7A13DA863BB}" type="datetimeFigureOut">
              <a:rPr lang="fr-FR"/>
              <a:pPr>
                <a:defRPr/>
              </a:pPr>
              <a:t>23/04/2020</a:t>
            </a:fld>
            <a:endParaRPr lang="fr-FR"/>
          </a:p>
        </p:txBody>
      </p:sp>
      <p:sp>
        <p:nvSpPr>
          <p:cNvPr id="5" name="Espace réservé du pied de page 4">
            <a:extLst>
              <a:ext uri="{FF2B5EF4-FFF2-40B4-BE49-F238E27FC236}">
                <a16:creationId xmlns:a16="http://schemas.microsoft.com/office/drawing/2014/main" id="{B5E62ED4-1E2E-4206-B1E1-5A4FFB164BB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4986B4A-4F6B-4421-A6C8-F5ED5C3C0850}"/>
              </a:ext>
            </a:extLst>
          </p:cNvPr>
          <p:cNvSpPr>
            <a:spLocks noGrp="1"/>
          </p:cNvSpPr>
          <p:nvPr>
            <p:ph type="sldNum" sz="quarter" idx="12"/>
          </p:nvPr>
        </p:nvSpPr>
        <p:spPr/>
        <p:txBody>
          <a:bodyPr/>
          <a:lstStyle>
            <a:lvl1pPr>
              <a:defRPr/>
            </a:lvl1pPr>
          </a:lstStyle>
          <a:p>
            <a:pPr>
              <a:defRPr/>
            </a:pPr>
            <a:fld id="{6E4C29F6-C04E-4800-BDDD-8E0464A8B178}" type="slidenum">
              <a:rPr lang="fr-FR"/>
              <a:pPr>
                <a:defRPr/>
              </a:pPr>
              <a:t>‹N°›</a:t>
            </a:fld>
            <a:endParaRPr lang="fr-FR"/>
          </a:p>
        </p:txBody>
      </p:sp>
    </p:spTree>
    <p:extLst>
      <p:ext uri="{BB962C8B-B14F-4D97-AF65-F5344CB8AC3E}">
        <p14:creationId xmlns:p14="http://schemas.microsoft.com/office/powerpoint/2010/main" val="107773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03CFC85-EF14-450B-8448-34EDD518EB02}"/>
              </a:ext>
            </a:extLst>
          </p:cNvPr>
          <p:cNvSpPr>
            <a:spLocks noGrp="1"/>
          </p:cNvSpPr>
          <p:nvPr>
            <p:ph type="dt" sz="half" idx="10"/>
          </p:nvPr>
        </p:nvSpPr>
        <p:spPr/>
        <p:txBody>
          <a:bodyPr/>
          <a:lstStyle>
            <a:lvl1pPr>
              <a:defRPr/>
            </a:lvl1pPr>
          </a:lstStyle>
          <a:p>
            <a:pPr>
              <a:defRPr/>
            </a:pPr>
            <a:fld id="{91FC5539-49DF-4F8E-A294-17F267D11BB5}" type="datetimeFigureOut">
              <a:rPr lang="fr-FR"/>
              <a:pPr>
                <a:defRPr/>
              </a:pPr>
              <a:t>23/04/2020</a:t>
            </a:fld>
            <a:endParaRPr lang="fr-FR"/>
          </a:p>
        </p:txBody>
      </p:sp>
      <p:sp>
        <p:nvSpPr>
          <p:cNvPr id="5" name="Espace réservé du pied de page 4">
            <a:extLst>
              <a:ext uri="{FF2B5EF4-FFF2-40B4-BE49-F238E27FC236}">
                <a16:creationId xmlns:a16="http://schemas.microsoft.com/office/drawing/2014/main" id="{A504AD4A-8B68-4F5E-B67A-B0348AAB517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A4423EA-4955-4F0E-A23B-C63139CD8507}"/>
              </a:ext>
            </a:extLst>
          </p:cNvPr>
          <p:cNvSpPr>
            <a:spLocks noGrp="1"/>
          </p:cNvSpPr>
          <p:nvPr>
            <p:ph type="sldNum" sz="quarter" idx="12"/>
          </p:nvPr>
        </p:nvSpPr>
        <p:spPr/>
        <p:txBody>
          <a:bodyPr/>
          <a:lstStyle>
            <a:lvl1pPr>
              <a:defRPr/>
            </a:lvl1pPr>
          </a:lstStyle>
          <a:p>
            <a:pPr>
              <a:defRPr/>
            </a:pPr>
            <a:fld id="{E94C2F4A-24DE-42B5-9882-F18788340E71}" type="slidenum">
              <a:rPr lang="fr-FR"/>
              <a:pPr>
                <a:defRPr/>
              </a:pPr>
              <a:t>‹N°›</a:t>
            </a:fld>
            <a:endParaRPr lang="fr-FR"/>
          </a:p>
        </p:txBody>
      </p:sp>
    </p:spTree>
    <p:extLst>
      <p:ext uri="{BB962C8B-B14F-4D97-AF65-F5344CB8AC3E}">
        <p14:creationId xmlns:p14="http://schemas.microsoft.com/office/powerpoint/2010/main" val="187829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a16="http://schemas.microsoft.com/office/drawing/2014/main" id="{C481FB9D-864B-423D-8CC1-C7396AC9DD12}"/>
              </a:ext>
            </a:extLst>
          </p:cNvPr>
          <p:cNvSpPr>
            <a:spLocks noGrp="1"/>
          </p:cNvSpPr>
          <p:nvPr>
            <p:ph type="dt" sz="half" idx="10"/>
          </p:nvPr>
        </p:nvSpPr>
        <p:spPr/>
        <p:txBody>
          <a:bodyPr/>
          <a:lstStyle>
            <a:lvl1pPr>
              <a:defRPr/>
            </a:lvl1pPr>
          </a:lstStyle>
          <a:p>
            <a:pPr>
              <a:defRPr/>
            </a:pPr>
            <a:fld id="{A54C3E3B-4FAC-4BBD-85C5-DF26FFBA9F6C}" type="datetimeFigureOut">
              <a:rPr lang="fr-FR"/>
              <a:pPr>
                <a:defRPr/>
              </a:pPr>
              <a:t>23/04/2020</a:t>
            </a:fld>
            <a:endParaRPr lang="fr-FR"/>
          </a:p>
        </p:txBody>
      </p:sp>
      <p:sp>
        <p:nvSpPr>
          <p:cNvPr id="6" name="Espace réservé du pied de page 4">
            <a:extLst>
              <a:ext uri="{FF2B5EF4-FFF2-40B4-BE49-F238E27FC236}">
                <a16:creationId xmlns:a16="http://schemas.microsoft.com/office/drawing/2014/main" id="{F26AC412-6A61-47F4-903D-DD92484CBB64}"/>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A3B7B73-E6A8-41EA-AA5E-61AF27D124DF}"/>
              </a:ext>
            </a:extLst>
          </p:cNvPr>
          <p:cNvSpPr>
            <a:spLocks noGrp="1"/>
          </p:cNvSpPr>
          <p:nvPr>
            <p:ph type="sldNum" sz="quarter" idx="12"/>
          </p:nvPr>
        </p:nvSpPr>
        <p:spPr/>
        <p:txBody>
          <a:bodyPr/>
          <a:lstStyle>
            <a:lvl1pPr>
              <a:defRPr/>
            </a:lvl1pPr>
          </a:lstStyle>
          <a:p>
            <a:pPr>
              <a:defRPr/>
            </a:pPr>
            <a:fld id="{19457956-6EDB-4B2C-B75C-6EA4E48FD346}" type="slidenum">
              <a:rPr lang="fr-FR"/>
              <a:pPr>
                <a:defRPr/>
              </a:pPr>
              <a:t>‹N°›</a:t>
            </a:fld>
            <a:endParaRPr lang="fr-FR"/>
          </a:p>
        </p:txBody>
      </p:sp>
    </p:spTree>
    <p:extLst>
      <p:ext uri="{BB962C8B-B14F-4D97-AF65-F5344CB8AC3E}">
        <p14:creationId xmlns:p14="http://schemas.microsoft.com/office/powerpoint/2010/main" val="415725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B9CD5182-F548-4A3F-8CF1-DEC209BFDA0E}"/>
              </a:ext>
            </a:extLst>
          </p:cNvPr>
          <p:cNvSpPr>
            <a:spLocks noGrp="1"/>
          </p:cNvSpPr>
          <p:nvPr>
            <p:ph type="dt" sz="half" idx="10"/>
          </p:nvPr>
        </p:nvSpPr>
        <p:spPr/>
        <p:txBody>
          <a:bodyPr/>
          <a:lstStyle>
            <a:lvl1pPr>
              <a:defRPr/>
            </a:lvl1pPr>
          </a:lstStyle>
          <a:p>
            <a:pPr>
              <a:defRPr/>
            </a:pPr>
            <a:fld id="{A9D1E13C-35E2-4FFA-BC05-28D359F21704}" type="datetimeFigureOut">
              <a:rPr lang="fr-FR"/>
              <a:pPr>
                <a:defRPr/>
              </a:pPr>
              <a:t>23/04/2020</a:t>
            </a:fld>
            <a:endParaRPr lang="fr-FR"/>
          </a:p>
        </p:txBody>
      </p:sp>
      <p:sp>
        <p:nvSpPr>
          <p:cNvPr id="8" name="Espace réservé du pied de page 4">
            <a:extLst>
              <a:ext uri="{FF2B5EF4-FFF2-40B4-BE49-F238E27FC236}">
                <a16:creationId xmlns:a16="http://schemas.microsoft.com/office/drawing/2014/main" id="{9AC0E094-DB58-4184-B407-1D39A5AD6B2A}"/>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26B3B365-4BE0-4069-91FF-50F4B9062C1D}"/>
              </a:ext>
            </a:extLst>
          </p:cNvPr>
          <p:cNvSpPr>
            <a:spLocks noGrp="1"/>
          </p:cNvSpPr>
          <p:nvPr>
            <p:ph type="sldNum" sz="quarter" idx="12"/>
          </p:nvPr>
        </p:nvSpPr>
        <p:spPr/>
        <p:txBody>
          <a:bodyPr/>
          <a:lstStyle>
            <a:lvl1pPr>
              <a:defRPr/>
            </a:lvl1pPr>
          </a:lstStyle>
          <a:p>
            <a:pPr>
              <a:defRPr/>
            </a:pPr>
            <a:fld id="{08021371-0571-4CBA-A452-CA05DC4994AF}" type="slidenum">
              <a:rPr lang="fr-FR"/>
              <a:pPr>
                <a:defRPr/>
              </a:pPr>
              <a:t>‹N°›</a:t>
            </a:fld>
            <a:endParaRPr lang="fr-FR"/>
          </a:p>
        </p:txBody>
      </p:sp>
    </p:spTree>
    <p:extLst>
      <p:ext uri="{BB962C8B-B14F-4D97-AF65-F5344CB8AC3E}">
        <p14:creationId xmlns:p14="http://schemas.microsoft.com/office/powerpoint/2010/main" val="110178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4D8E7B7A-5938-4E50-B5B0-3EB61B2A1E18}"/>
              </a:ext>
            </a:extLst>
          </p:cNvPr>
          <p:cNvSpPr>
            <a:spLocks noGrp="1"/>
          </p:cNvSpPr>
          <p:nvPr>
            <p:ph type="dt" sz="half" idx="10"/>
          </p:nvPr>
        </p:nvSpPr>
        <p:spPr/>
        <p:txBody>
          <a:bodyPr/>
          <a:lstStyle>
            <a:lvl1pPr>
              <a:defRPr/>
            </a:lvl1pPr>
          </a:lstStyle>
          <a:p>
            <a:pPr>
              <a:defRPr/>
            </a:pPr>
            <a:fld id="{0322BAB9-C2E9-42DB-B46B-B058539EC13B}" type="datetimeFigureOut">
              <a:rPr lang="fr-FR"/>
              <a:pPr>
                <a:defRPr/>
              </a:pPr>
              <a:t>23/04/2020</a:t>
            </a:fld>
            <a:endParaRPr lang="fr-FR"/>
          </a:p>
        </p:txBody>
      </p:sp>
      <p:sp>
        <p:nvSpPr>
          <p:cNvPr id="4" name="Espace réservé du pied de page 4">
            <a:extLst>
              <a:ext uri="{FF2B5EF4-FFF2-40B4-BE49-F238E27FC236}">
                <a16:creationId xmlns:a16="http://schemas.microsoft.com/office/drawing/2014/main" id="{18E51AD8-71DF-4C58-BBB5-CCD011376C8C}"/>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026D507A-4869-452F-A977-D9668C6A3329}"/>
              </a:ext>
            </a:extLst>
          </p:cNvPr>
          <p:cNvSpPr>
            <a:spLocks noGrp="1"/>
          </p:cNvSpPr>
          <p:nvPr>
            <p:ph type="sldNum" sz="quarter" idx="12"/>
          </p:nvPr>
        </p:nvSpPr>
        <p:spPr/>
        <p:txBody>
          <a:bodyPr/>
          <a:lstStyle>
            <a:lvl1pPr>
              <a:defRPr/>
            </a:lvl1pPr>
          </a:lstStyle>
          <a:p>
            <a:pPr>
              <a:defRPr/>
            </a:pPr>
            <a:fld id="{1F45B032-F385-477D-9767-0E5654D4F1DC}" type="slidenum">
              <a:rPr lang="fr-FR"/>
              <a:pPr>
                <a:defRPr/>
              </a:pPr>
              <a:t>‹N°›</a:t>
            </a:fld>
            <a:endParaRPr lang="fr-FR"/>
          </a:p>
        </p:txBody>
      </p:sp>
    </p:spTree>
    <p:extLst>
      <p:ext uri="{BB962C8B-B14F-4D97-AF65-F5344CB8AC3E}">
        <p14:creationId xmlns:p14="http://schemas.microsoft.com/office/powerpoint/2010/main" val="324279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32C8B15-7F4F-46B8-AA54-49B5DD0E1488}"/>
              </a:ext>
            </a:extLst>
          </p:cNvPr>
          <p:cNvSpPr>
            <a:spLocks noGrp="1"/>
          </p:cNvSpPr>
          <p:nvPr>
            <p:ph type="dt" sz="half" idx="10"/>
          </p:nvPr>
        </p:nvSpPr>
        <p:spPr/>
        <p:txBody>
          <a:bodyPr/>
          <a:lstStyle>
            <a:lvl1pPr>
              <a:defRPr/>
            </a:lvl1pPr>
          </a:lstStyle>
          <a:p>
            <a:pPr>
              <a:defRPr/>
            </a:pPr>
            <a:fld id="{2B7493C9-CB77-4805-9721-6CB367C49377}" type="datetimeFigureOut">
              <a:rPr lang="fr-FR"/>
              <a:pPr>
                <a:defRPr/>
              </a:pPr>
              <a:t>23/04/2020</a:t>
            </a:fld>
            <a:endParaRPr lang="fr-FR"/>
          </a:p>
        </p:txBody>
      </p:sp>
      <p:sp>
        <p:nvSpPr>
          <p:cNvPr id="3" name="Espace réservé du pied de page 4">
            <a:extLst>
              <a:ext uri="{FF2B5EF4-FFF2-40B4-BE49-F238E27FC236}">
                <a16:creationId xmlns:a16="http://schemas.microsoft.com/office/drawing/2014/main" id="{93123E51-2ED4-4AF4-BBC7-AA454A575133}"/>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F9661A4A-C192-4E86-BF14-6F2726D46B9B}"/>
              </a:ext>
            </a:extLst>
          </p:cNvPr>
          <p:cNvSpPr>
            <a:spLocks noGrp="1"/>
          </p:cNvSpPr>
          <p:nvPr>
            <p:ph type="sldNum" sz="quarter" idx="12"/>
          </p:nvPr>
        </p:nvSpPr>
        <p:spPr/>
        <p:txBody>
          <a:bodyPr/>
          <a:lstStyle>
            <a:lvl1pPr>
              <a:defRPr/>
            </a:lvl1pPr>
          </a:lstStyle>
          <a:p>
            <a:pPr>
              <a:defRPr/>
            </a:pPr>
            <a:fld id="{2CD25453-C933-4BDD-B7EE-4F1658DA5BAA}" type="slidenum">
              <a:rPr lang="fr-FR"/>
              <a:pPr>
                <a:defRPr/>
              </a:pPr>
              <a:t>‹N°›</a:t>
            </a:fld>
            <a:endParaRPr lang="fr-FR"/>
          </a:p>
        </p:txBody>
      </p:sp>
    </p:spTree>
    <p:extLst>
      <p:ext uri="{BB962C8B-B14F-4D97-AF65-F5344CB8AC3E}">
        <p14:creationId xmlns:p14="http://schemas.microsoft.com/office/powerpoint/2010/main" val="69466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defRPr lang="fr-FR" altLang="fr-FR" kern="1200" dirty="0">
                <a:solidFill>
                  <a:schemeClr val="tx1"/>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D8829B28-0DC5-4CA7-B83B-07B576AB7F5C}"/>
              </a:ext>
            </a:extLst>
          </p:cNvPr>
          <p:cNvSpPr>
            <a:spLocks noGrp="1"/>
          </p:cNvSpPr>
          <p:nvPr>
            <p:ph type="dt" sz="half" idx="10"/>
          </p:nvPr>
        </p:nvSpPr>
        <p:spPr/>
        <p:txBody>
          <a:bodyPr/>
          <a:lstStyle>
            <a:lvl1pPr>
              <a:defRPr/>
            </a:lvl1pPr>
          </a:lstStyle>
          <a:p>
            <a:pPr>
              <a:defRPr/>
            </a:pPr>
            <a:fld id="{34838CF5-8253-401B-A4F7-88C87B90984C}" type="datetimeFigureOut">
              <a:rPr lang="fr-FR"/>
              <a:pPr>
                <a:defRPr/>
              </a:pPr>
              <a:t>23/04/2020</a:t>
            </a:fld>
            <a:endParaRPr lang="fr-FR"/>
          </a:p>
        </p:txBody>
      </p:sp>
      <p:sp>
        <p:nvSpPr>
          <p:cNvPr id="6" name="Espace réservé du pied de page 4">
            <a:extLst>
              <a:ext uri="{FF2B5EF4-FFF2-40B4-BE49-F238E27FC236}">
                <a16:creationId xmlns:a16="http://schemas.microsoft.com/office/drawing/2014/main" id="{8551E8E8-A61C-42E0-B01A-BCEA18695C2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46E1382-B3DF-4DBD-9F5A-830084D14929}"/>
              </a:ext>
            </a:extLst>
          </p:cNvPr>
          <p:cNvSpPr>
            <a:spLocks noGrp="1"/>
          </p:cNvSpPr>
          <p:nvPr>
            <p:ph type="sldNum" sz="quarter" idx="12"/>
          </p:nvPr>
        </p:nvSpPr>
        <p:spPr/>
        <p:txBody>
          <a:bodyPr/>
          <a:lstStyle>
            <a:lvl1pPr>
              <a:defRPr/>
            </a:lvl1pPr>
          </a:lstStyle>
          <a:p>
            <a:pPr>
              <a:defRPr/>
            </a:pPr>
            <a:fld id="{6339FDCD-434D-47E2-8FA5-0E9F4C8F147C}" type="slidenum">
              <a:rPr lang="fr-FR"/>
              <a:pPr>
                <a:defRPr/>
              </a:pPr>
              <a:t>‹N°›</a:t>
            </a:fld>
            <a:endParaRPr lang="fr-FR"/>
          </a:p>
        </p:txBody>
      </p:sp>
    </p:spTree>
    <p:extLst>
      <p:ext uri="{BB962C8B-B14F-4D97-AF65-F5344CB8AC3E}">
        <p14:creationId xmlns:p14="http://schemas.microsoft.com/office/powerpoint/2010/main" val="241182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alt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35F4BC61-0B69-48DD-870C-1B2B87CBBE75}"/>
              </a:ext>
            </a:extLst>
          </p:cNvPr>
          <p:cNvSpPr>
            <a:spLocks noGrp="1"/>
          </p:cNvSpPr>
          <p:nvPr>
            <p:ph type="dt" sz="half" idx="10"/>
          </p:nvPr>
        </p:nvSpPr>
        <p:spPr/>
        <p:txBody>
          <a:bodyPr/>
          <a:lstStyle>
            <a:lvl1pPr>
              <a:defRPr/>
            </a:lvl1pPr>
          </a:lstStyle>
          <a:p>
            <a:pPr>
              <a:defRPr/>
            </a:pPr>
            <a:fld id="{C70087A2-5D24-4175-B9C4-6986950AB636}" type="datetimeFigureOut">
              <a:rPr lang="fr-FR"/>
              <a:pPr>
                <a:defRPr/>
              </a:pPr>
              <a:t>23/04/2020</a:t>
            </a:fld>
            <a:endParaRPr lang="fr-FR"/>
          </a:p>
        </p:txBody>
      </p:sp>
      <p:sp>
        <p:nvSpPr>
          <p:cNvPr id="6" name="Espace réservé du pied de page 4">
            <a:extLst>
              <a:ext uri="{FF2B5EF4-FFF2-40B4-BE49-F238E27FC236}">
                <a16:creationId xmlns:a16="http://schemas.microsoft.com/office/drawing/2014/main" id="{C20E2BD3-596B-4E02-9884-9156EA8621B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9275683-D67C-40E5-BCBB-D7BB99419C29}"/>
              </a:ext>
            </a:extLst>
          </p:cNvPr>
          <p:cNvSpPr>
            <a:spLocks noGrp="1"/>
          </p:cNvSpPr>
          <p:nvPr>
            <p:ph type="sldNum" sz="quarter" idx="12"/>
          </p:nvPr>
        </p:nvSpPr>
        <p:spPr/>
        <p:txBody>
          <a:bodyPr/>
          <a:lstStyle>
            <a:lvl1pPr>
              <a:defRPr/>
            </a:lvl1pPr>
          </a:lstStyle>
          <a:p>
            <a:pPr>
              <a:defRPr/>
            </a:pPr>
            <a:fld id="{063AA005-07E7-4465-A2F1-4C4D036A8530}" type="slidenum">
              <a:rPr lang="fr-FR"/>
              <a:pPr>
                <a:defRPr/>
              </a:pPr>
              <a:t>‹N°›</a:t>
            </a:fld>
            <a:endParaRPr lang="fr-FR"/>
          </a:p>
        </p:txBody>
      </p:sp>
    </p:spTree>
    <p:extLst>
      <p:ext uri="{BB962C8B-B14F-4D97-AF65-F5344CB8AC3E}">
        <p14:creationId xmlns:p14="http://schemas.microsoft.com/office/powerpoint/2010/main" val="33363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5DA86C6-74A9-4464-8906-E7E1EC14766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98ACB846-9147-4FDF-B3FA-88F10D9215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ED89FD11-845A-413F-8FC8-EED47D1A8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8F0D161-D972-4893-80FD-41DEC28EDA09}" type="datetimeFigureOut">
              <a:rPr lang="fr-FR"/>
              <a:pPr>
                <a:defRPr/>
              </a:pPr>
              <a:t>23/04/2020</a:t>
            </a:fld>
            <a:endParaRPr lang="fr-FR"/>
          </a:p>
        </p:txBody>
      </p:sp>
      <p:sp>
        <p:nvSpPr>
          <p:cNvPr id="5" name="Espace réservé du pied de page 4">
            <a:extLst>
              <a:ext uri="{FF2B5EF4-FFF2-40B4-BE49-F238E27FC236}">
                <a16:creationId xmlns:a16="http://schemas.microsoft.com/office/drawing/2014/main" id="{0166BD6B-B0F7-44EE-856A-C8F2932CB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5CDAB617-6231-41DD-9A32-D8A274096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7ECC807-6EBB-4AF0-BF0D-FCEFCD20FEAB}" type="slidenum">
              <a:rPr lang="fr-FR"/>
              <a:pPr>
                <a:defRPr/>
              </a:pPr>
              <a:t>‹N°›</a:t>
            </a:fld>
            <a:endParaRPr lang="fr-FR"/>
          </a:p>
        </p:txBody>
      </p:sp>
      <p:pic>
        <p:nvPicPr>
          <p:cNvPr id="9" name="Picture 8" descr="A screenshot of a cell phone&#10;&#10;Description automatically generated">
            <a:extLst>
              <a:ext uri="{FF2B5EF4-FFF2-40B4-BE49-F238E27FC236}">
                <a16:creationId xmlns:a16="http://schemas.microsoft.com/office/drawing/2014/main" id="{58E6689A-6D30-4CA3-A6F1-379394375401}"/>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10611451" y="40957"/>
            <a:ext cx="1484697" cy="640080"/>
          </a:xfrm>
          <a:prstGeom prst="rect">
            <a:avLst/>
          </a:prstGeom>
        </p:spPr>
      </p:pic>
      <p:sp>
        <p:nvSpPr>
          <p:cNvPr id="2" name="MSIPCMContentMarking" descr="{&quot;HashCode&quot;:967973103,&quot;Placement&quot;:&quot;Footer&quot;}">
            <a:extLst>
              <a:ext uri="{FF2B5EF4-FFF2-40B4-BE49-F238E27FC236}">
                <a16:creationId xmlns:a16="http://schemas.microsoft.com/office/drawing/2014/main" id="{E0F6DB8B-5B12-4EA2-8EB7-4686C3483A6F}"/>
              </a:ext>
            </a:extLst>
          </p:cNvPr>
          <p:cNvSpPr txBox="1"/>
          <p:nvPr userDrawn="1"/>
        </p:nvSpPr>
        <p:spPr>
          <a:xfrm>
            <a:off x="0" y="6595656"/>
            <a:ext cx="650765" cy="262344"/>
          </a:xfrm>
          <a:prstGeom prst="rect">
            <a:avLst/>
          </a:prstGeom>
          <a:noFill/>
        </p:spPr>
        <p:txBody>
          <a:bodyPr vert="horz" wrap="square" lIns="0" tIns="0" rIns="0" bIns="0" rtlCol="0" anchor="ctr" anchorCtr="1">
            <a:spAutoFit/>
          </a:bodyPr>
          <a:lstStyle/>
          <a:p>
            <a:pPr algn="l">
              <a:spcBef>
                <a:spcPct val="0"/>
              </a:spcBef>
              <a:spcAft>
                <a:spcPct val="0"/>
              </a:spcAft>
            </a:pPr>
            <a:r>
              <a:rPr lang="fr-FR" sz="1000">
                <a:solidFill>
                  <a:srgbClr val="A80000"/>
                </a:solidFill>
                <a:latin typeface="Calibri" panose="020F0502020204030204" pitchFamily="34" charset="0"/>
              </a:rPr>
              <a:t>Interne</a:t>
            </a:r>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lnSpc>
          <a:spcPct val="90000"/>
        </a:lnSpc>
        <a:spcBef>
          <a:spcPct val="0"/>
        </a:spcBef>
        <a:spcAft>
          <a:spcPct val="0"/>
        </a:spcAft>
        <a:defRPr sz="4000" b="1" kern="1200">
          <a:solidFill>
            <a:srgbClr val="00457C"/>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ecb.europa.eu/paym/initiatives/interest_rate_benchmarks/WG_euro_risk-free_rates/shared/pdf/20200407/2020_04_07_WG_on_Euro_RFR_meeting_minutes.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eleonore.haguet-trouplin@bnpparibas.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about:blank" TargetMode="External"/><Relationship Id="rId4" Type="http://schemas.openxmlformats.org/officeDocument/2006/relationships/hyperlink" Target="mailto:patrice.odo@caissedesdepots.fr"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4100" name="ZoneTexte 5">
            <a:extLst>
              <a:ext uri="{FF2B5EF4-FFF2-40B4-BE49-F238E27FC236}">
                <a16:creationId xmlns:a16="http://schemas.microsoft.com/office/drawing/2014/main" id="{F00A1025-FDFB-47F3-8B82-A0DBD3A44AA6}"/>
              </a:ext>
            </a:extLst>
          </p:cNvPr>
          <p:cNvSpPr txBox="1">
            <a:spLocks noChangeArrowheads="1"/>
          </p:cNvSpPr>
          <p:nvPr/>
        </p:nvSpPr>
        <p:spPr bwMode="auto">
          <a:xfrm>
            <a:off x="280527" y="1124744"/>
            <a:ext cx="70918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None/>
            </a:pPr>
            <a:r>
              <a:rPr lang="en-US" altLang="fr-FR" sz="3600" b="1" dirty="0">
                <a:solidFill>
                  <a:srgbClr val="C00000"/>
                </a:solidFill>
                <a:latin typeface="Roboto" panose="02000000000000000000" pitchFamily="2" charset="0"/>
                <a:ea typeface="Roboto" panose="02000000000000000000" pitchFamily="2" charset="0"/>
              </a:rPr>
              <a:t>Interest rates reform </a:t>
            </a:r>
            <a:r>
              <a:rPr lang="en-GB" sz="3600" b="1" dirty="0">
                <a:solidFill>
                  <a:srgbClr val="C00000"/>
                </a:solidFill>
                <a:latin typeface="Roboto" panose="02000000000000000000" pitchFamily="2" charset="0"/>
                <a:ea typeface="Roboto" panose="02000000000000000000" pitchFamily="2" charset="0"/>
              </a:rPr>
              <a:t>and the impacts for the insurance</a:t>
            </a:r>
          </a:p>
        </p:txBody>
      </p:sp>
      <p:sp>
        <p:nvSpPr>
          <p:cNvPr id="4101" name="Inhaltsplatzhalter 15">
            <a:extLst>
              <a:ext uri="{FF2B5EF4-FFF2-40B4-BE49-F238E27FC236}">
                <a16:creationId xmlns:a16="http://schemas.microsoft.com/office/drawing/2014/main" id="{892830A4-B737-494A-9055-14DEFE9D8CF1}"/>
              </a:ext>
            </a:extLst>
          </p:cNvPr>
          <p:cNvSpPr txBox="1">
            <a:spLocks noChangeArrowheads="1"/>
          </p:cNvSpPr>
          <p:nvPr/>
        </p:nvSpPr>
        <p:spPr bwMode="auto">
          <a:xfrm>
            <a:off x="447675" y="4314825"/>
            <a:ext cx="692467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buSzTx/>
              <a:buNone/>
            </a:pPr>
            <a:r>
              <a:rPr lang="en-US" altLang="fr-FR" sz="2400" b="1" dirty="0" err="1">
                <a:latin typeface="Calibri" panose="020F0502020204030204" pitchFamily="34" charset="0"/>
              </a:rPr>
              <a:t>Eléonore</a:t>
            </a:r>
            <a:r>
              <a:rPr lang="en-US" altLang="fr-FR" sz="2400" b="1" dirty="0">
                <a:latin typeface="Calibri" panose="020F0502020204030204" pitchFamily="34" charset="0"/>
              </a:rPr>
              <a:t> </a:t>
            </a:r>
            <a:r>
              <a:rPr lang="en-US" altLang="fr-FR" sz="2400" b="1" dirty="0" err="1">
                <a:latin typeface="Calibri" panose="020F0502020204030204" pitchFamily="34" charset="0"/>
              </a:rPr>
              <a:t>Haguet-Trouplin</a:t>
            </a:r>
            <a:r>
              <a:rPr lang="en-US" altLang="fr-FR" sz="2400" b="1" dirty="0">
                <a:latin typeface="Calibri" panose="020F0502020204030204" pitchFamily="34" charset="0"/>
              </a:rPr>
              <a:t>, </a:t>
            </a:r>
            <a:br>
              <a:rPr lang="en-US" altLang="fr-FR" sz="2400" b="1" dirty="0">
                <a:latin typeface="Calibri" panose="020F0502020204030204" pitchFamily="34" charset="0"/>
              </a:rPr>
            </a:br>
            <a:r>
              <a:rPr lang="en-US" altLang="fr-FR" sz="2400" b="1" dirty="0">
                <a:latin typeface="Calibri" panose="020F0502020204030204" pitchFamily="34" charset="0"/>
              </a:rPr>
              <a:t>BNP Paribas </a:t>
            </a:r>
            <a:r>
              <a:rPr lang="en-US" altLang="fr-FR" sz="2400" b="1" dirty="0" err="1">
                <a:latin typeface="Calibri" panose="020F0502020204030204" pitchFamily="34" charset="0"/>
              </a:rPr>
              <a:t>Cardif</a:t>
            </a:r>
            <a:endParaRPr lang="en-US" altLang="fr-FR" sz="2400" b="1" dirty="0">
              <a:latin typeface="Calibri" panose="020F0502020204030204" pitchFamily="34" charset="0"/>
            </a:endParaRPr>
          </a:p>
          <a:p>
            <a:pPr eaLnBrk="1" hangingPunct="1">
              <a:buSzTx/>
              <a:buNone/>
            </a:pPr>
            <a:r>
              <a:rPr lang="en-US" altLang="fr-FR" sz="2400" b="1" dirty="0">
                <a:latin typeface="Calibri" panose="020F0502020204030204" pitchFamily="34" charset="0"/>
              </a:rPr>
              <a:t>Patrice Odo,</a:t>
            </a:r>
          </a:p>
          <a:p>
            <a:pPr eaLnBrk="1" hangingPunct="1">
              <a:spcBef>
                <a:spcPts val="0"/>
              </a:spcBef>
              <a:buSzTx/>
              <a:buNone/>
            </a:pPr>
            <a:r>
              <a:rPr lang="en-US" altLang="fr-FR" sz="2400" b="1" dirty="0" err="1">
                <a:latin typeface="Calibri" panose="020F0502020204030204" pitchFamily="34" charset="0"/>
              </a:rPr>
              <a:t>Caisse</a:t>
            </a:r>
            <a:r>
              <a:rPr lang="en-US" altLang="fr-FR" sz="2400" b="1" dirty="0">
                <a:latin typeface="Calibri" panose="020F0502020204030204" pitchFamily="34" charset="0"/>
              </a:rPr>
              <a:t> des </a:t>
            </a:r>
            <a:r>
              <a:rPr lang="en-US" altLang="fr-FR" sz="2400" b="1" dirty="0" err="1">
                <a:latin typeface="Calibri" panose="020F0502020204030204" pitchFamily="34" charset="0"/>
              </a:rPr>
              <a:t>dépôts</a:t>
            </a:r>
            <a:r>
              <a:rPr lang="en-US" altLang="fr-FR" sz="2400" b="1" dirty="0">
                <a:latin typeface="Calibri" panose="020F0502020204030204" pitchFamily="34" charset="0"/>
              </a:rPr>
              <a:t> et consignations</a:t>
            </a:r>
            <a:endParaRPr lang="en-US" altLang="fr-FR" sz="2400" dirty="0">
              <a:latin typeface="Calibri" panose="020F0502020204030204" pitchFamily="34" charset="0"/>
            </a:endParaRPr>
          </a:p>
          <a:p>
            <a:pPr eaLnBrk="1" hangingPunct="1">
              <a:buSzTx/>
              <a:buFont typeface="Arial" panose="020B0604020202020204" pitchFamily="34" charset="0"/>
              <a:buNone/>
            </a:pPr>
            <a:r>
              <a:rPr lang="en-US" altLang="fr-FR" sz="2400" b="1" dirty="0">
                <a:latin typeface="Calibri" panose="020F0502020204030204" pitchFamily="34" charset="0"/>
              </a:rPr>
              <a:t>May 11</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 May 15</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2020 </a:t>
            </a:r>
          </a:p>
        </p:txBody>
      </p:sp>
      <p:pic>
        <p:nvPicPr>
          <p:cNvPr id="4" name="Picture 3" descr="A close up of a logo&#10;&#10;Description automatically generated">
            <a:extLst>
              <a:ext uri="{FF2B5EF4-FFF2-40B4-BE49-F238E27FC236}">
                <a16:creationId xmlns:a16="http://schemas.microsoft.com/office/drawing/2014/main" id="{E9C361AA-C299-43B0-B886-A1D8BEC73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65125"/>
            <a:ext cx="10515600" cy="1325563"/>
          </a:xfrm>
        </p:spPr>
        <p:txBody>
          <a:bodyPr/>
          <a:lstStyle/>
          <a:p>
            <a:r>
              <a:rPr lang="en-US" sz="3000" dirty="0"/>
              <a:t>Need for reform: The Benchmark </a:t>
            </a:r>
            <a:r>
              <a:rPr lang="en-US" sz="3000" dirty="0" err="1"/>
              <a:t>Reglement</a:t>
            </a:r>
            <a:endParaRPr lang="en-US" sz="3000" dirty="0">
              <a:latin typeface="Arial Narrow" panose="020B0606020202030204" pitchFamily="34" charset="0"/>
            </a:endParaRPr>
          </a:p>
        </p:txBody>
      </p:sp>
      <p:sp>
        <p:nvSpPr>
          <p:cNvPr id="5" name="Espace réservé du contenu 2">
            <a:extLst>
              <a:ext uri="{FF2B5EF4-FFF2-40B4-BE49-F238E27FC236}">
                <a16:creationId xmlns:a16="http://schemas.microsoft.com/office/drawing/2014/main" id="{388E9091-3B90-4D26-A52A-E07572F6EAC4}"/>
              </a:ext>
            </a:extLst>
          </p:cNvPr>
          <p:cNvSpPr>
            <a:spLocks noGrp="1" noChangeArrowheads="1"/>
          </p:cNvSpPr>
          <p:nvPr>
            <p:ph idx="1"/>
          </p:nvPr>
        </p:nvSpPr>
        <p:spPr>
          <a:xfrm>
            <a:off x="839951" y="1610291"/>
            <a:ext cx="10515600" cy="4351338"/>
          </a:xfrm>
        </p:spPr>
        <p:txBody>
          <a:bodyPr/>
          <a:lstStyle/>
          <a:p>
            <a:pPr marL="0" indent="0">
              <a:buNone/>
            </a:pPr>
            <a:r>
              <a:rPr lang="en-US" sz="1600" dirty="0">
                <a:solidFill>
                  <a:schemeClr val="bg2">
                    <a:lumMod val="50000"/>
                  </a:schemeClr>
                </a:solidFill>
              </a:rPr>
              <a:t>		</a:t>
            </a:r>
            <a:r>
              <a:rPr lang="en-US" sz="2000" dirty="0">
                <a:solidFill>
                  <a:schemeClr val="bg2">
                    <a:lumMod val="50000"/>
                  </a:schemeClr>
                </a:solidFill>
              </a:rPr>
              <a:t>European benchmark adopted in June 2016</a:t>
            </a:r>
          </a:p>
          <a:p>
            <a:pPr marL="0" indent="0">
              <a:spcBef>
                <a:spcPts val="1800"/>
              </a:spcBef>
              <a:buNone/>
            </a:pPr>
            <a:r>
              <a:rPr lang="en-US" sz="2000" dirty="0">
                <a:solidFill>
                  <a:schemeClr val="bg2">
                    <a:lumMod val="50000"/>
                  </a:schemeClr>
                </a:solidFill>
              </a:rPr>
              <a:t>		Definition of new requirements for benchmarks</a:t>
            </a:r>
            <a:endParaRPr lang="en-US" sz="2000" dirty="0"/>
          </a:p>
        </p:txBody>
      </p:sp>
      <p:sp>
        <p:nvSpPr>
          <p:cNvPr id="6" name="Espace réservé du texte 2"/>
          <p:cNvSpPr txBox="1">
            <a:spLocks/>
          </p:cNvSpPr>
          <p:nvPr/>
        </p:nvSpPr>
        <p:spPr>
          <a:xfrm>
            <a:off x="1031627" y="2059671"/>
            <a:ext cx="8460582" cy="3231356"/>
          </a:xfrm>
          <a:prstGeom prst="rect">
            <a:avLst/>
          </a:prstGeom>
        </p:spPr>
        <p:txBody>
          <a:bodyPr vert="horz" lIns="91440" tIns="45720" rIns="91440" bIns="45720" rtlCol="0" anchor="ctr"/>
          <a:lstStyle>
            <a:defPPr>
              <a:defRPr lang="fr-FR"/>
            </a:defPPr>
            <a:lvl1pPr algn="l"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fr-FR" dirty="0">
                <a:solidFill>
                  <a:schemeClr val="bg2">
                    <a:lumMod val="50000"/>
                  </a:schemeClr>
                </a:solidFill>
              </a:rPr>
              <a:t>		</a:t>
            </a:r>
            <a:endParaRPr lang="en-US" dirty="0"/>
          </a:p>
        </p:txBody>
      </p:sp>
      <p:grpSp>
        <p:nvGrpSpPr>
          <p:cNvPr id="7" name="Groupe 6"/>
          <p:cNvGrpSpPr/>
          <p:nvPr/>
        </p:nvGrpSpPr>
        <p:grpSpPr>
          <a:xfrm>
            <a:off x="577179" y="3377840"/>
            <a:ext cx="4111339" cy="1740946"/>
            <a:chOff x="453686" y="3209696"/>
            <a:chExt cx="3401020" cy="1740946"/>
          </a:xfrm>
        </p:grpSpPr>
        <p:grpSp>
          <p:nvGrpSpPr>
            <p:cNvPr id="8" name="Group 36"/>
            <p:cNvGrpSpPr/>
            <p:nvPr/>
          </p:nvGrpSpPr>
          <p:grpSpPr>
            <a:xfrm>
              <a:off x="453686" y="4416215"/>
              <a:ext cx="3226101" cy="534427"/>
              <a:chOff x="872222" y="4206874"/>
              <a:chExt cx="3226101" cy="534427"/>
            </a:xfrm>
          </p:grpSpPr>
          <p:sp>
            <p:nvSpPr>
              <p:cNvPr id="19" name="TextBox 17"/>
              <p:cNvSpPr txBox="1"/>
              <p:nvPr/>
            </p:nvSpPr>
            <p:spPr>
              <a:xfrm>
                <a:off x="1517618" y="4206874"/>
                <a:ext cx="2580705" cy="276999"/>
              </a:xfrm>
              <a:prstGeom prst="rect">
                <a:avLst/>
              </a:prstGeom>
              <a:noFill/>
            </p:spPr>
            <p:txBody>
              <a:bodyPr wrap="square" lIns="0" tIns="0" rIns="0" bIns="0" rtlCol="0">
                <a:spAutoFit/>
              </a:bodyPr>
              <a:lstStyle>
                <a:defPPr>
                  <a:defRPr lang="fr-FR"/>
                </a:defPPr>
                <a:lvl1pPr defTabSz="1825623">
                  <a:spcAft>
                    <a:spcPts val="1600"/>
                  </a:spcAft>
                  <a:defRPr sz="1600" b="1" cap="all" spc="53">
                    <a:solidFill>
                      <a:schemeClr val="accent2"/>
                    </a:solidFill>
                    <a:latin typeface="+mj-lt"/>
                    <a:cs typeface="Roboto Regular" charset="0"/>
                  </a:defRPr>
                </a:lvl1pPr>
              </a:lstStyle>
              <a:p>
                <a:r>
                  <a:rPr lang="en-US" sz="1800" dirty="0">
                    <a:solidFill>
                      <a:schemeClr val="accent1"/>
                    </a:solidFill>
                  </a:rPr>
                  <a:t>Restoring confidence</a:t>
                </a:r>
              </a:p>
            </p:txBody>
          </p:sp>
          <p:grpSp>
            <p:nvGrpSpPr>
              <p:cNvPr id="20" name="Group 21"/>
              <p:cNvGrpSpPr/>
              <p:nvPr/>
            </p:nvGrpSpPr>
            <p:grpSpPr>
              <a:xfrm>
                <a:off x="872222" y="4237302"/>
                <a:ext cx="493698" cy="503999"/>
                <a:chOff x="857660" y="4135331"/>
                <a:chExt cx="447128" cy="456458"/>
              </a:xfrm>
            </p:grpSpPr>
            <p:sp>
              <p:nvSpPr>
                <p:cNvPr id="21" name="Oval 22"/>
                <p:cNvSpPr>
                  <a:spLocks noChangeAspect="1"/>
                </p:cNvSpPr>
                <p:nvPr/>
              </p:nvSpPr>
              <p:spPr>
                <a:xfrm>
                  <a:off x="857660" y="4135331"/>
                  <a:ext cx="447128" cy="456458"/>
                </a:xfrm>
                <a:prstGeom prst="ellipse">
                  <a:avLst/>
                </a:prstGeom>
                <a:solidFill>
                  <a:schemeClr val="accent1"/>
                </a:solidFill>
                <a:ln w="6350" cap="flat" cmpd="sng" algn="ctr">
                  <a:noFill/>
                  <a:prstDash val="solid"/>
                  <a:miter lim="800000"/>
                </a:ln>
                <a:effectLst/>
              </p:spPr>
              <p:txBody>
                <a:bodyPr tIns="0" bIns="64008" rtlCol="0" anchor="ctr"/>
                <a:lstStyle/>
                <a:p>
                  <a:pPr algn="ctr" defTabSz="1825623">
                    <a:defRPr/>
                  </a:pPr>
                  <a:endParaRPr lang="en-US" kern="0" dirty="0">
                    <a:solidFill>
                      <a:prstClr val="white"/>
                    </a:solidFill>
                    <a:latin typeface="+mj-lt"/>
                    <a:cs typeface="Roboto Regular" charset="0"/>
                  </a:endParaRPr>
                </a:p>
              </p:txBody>
            </p:sp>
            <p:sp>
              <p:nvSpPr>
                <p:cNvPr id="22" name="Freeform 278"/>
                <p:cNvSpPr>
                  <a:spLocks noChangeArrowheads="1"/>
                </p:cNvSpPr>
                <p:nvPr/>
              </p:nvSpPr>
              <p:spPr bwMode="auto">
                <a:xfrm>
                  <a:off x="947413" y="4192111"/>
                  <a:ext cx="267167" cy="316475"/>
                </a:xfrm>
                <a:custGeom>
                  <a:avLst/>
                  <a:gdLst>
                    <a:gd name="T0" fmla="*/ 356 w 493"/>
                    <a:gd name="T1" fmla="*/ 211 h 573"/>
                    <a:gd name="T2" fmla="*/ 356 w 493"/>
                    <a:gd name="T3" fmla="*/ 211 h 573"/>
                    <a:gd name="T4" fmla="*/ 400 w 493"/>
                    <a:gd name="T5" fmla="*/ 18 h 573"/>
                    <a:gd name="T6" fmla="*/ 259 w 493"/>
                    <a:gd name="T7" fmla="*/ 158 h 573"/>
                    <a:gd name="T8" fmla="*/ 123 w 493"/>
                    <a:gd name="T9" fmla="*/ 277 h 573"/>
                    <a:gd name="T10" fmla="*/ 123 w 493"/>
                    <a:gd name="T11" fmla="*/ 489 h 573"/>
                    <a:gd name="T12" fmla="*/ 387 w 493"/>
                    <a:gd name="T13" fmla="*/ 572 h 573"/>
                    <a:gd name="T14" fmla="*/ 492 w 493"/>
                    <a:gd name="T15" fmla="*/ 264 h 573"/>
                    <a:gd name="T16" fmla="*/ 356 w 493"/>
                    <a:gd name="T17" fmla="*/ 211 h 573"/>
                    <a:gd name="T18" fmla="*/ 92 w 493"/>
                    <a:gd name="T19" fmla="*/ 216 h 573"/>
                    <a:gd name="T20" fmla="*/ 92 w 493"/>
                    <a:gd name="T21" fmla="*/ 216 h 573"/>
                    <a:gd name="T22" fmla="*/ 0 w 493"/>
                    <a:gd name="T23" fmla="*/ 313 h 573"/>
                    <a:gd name="T24" fmla="*/ 0 w 493"/>
                    <a:gd name="T25" fmla="*/ 462 h 573"/>
                    <a:gd name="T26" fmla="*/ 92 w 493"/>
                    <a:gd name="T27" fmla="*/ 555 h 573"/>
                    <a:gd name="T28" fmla="*/ 61 w 493"/>
                    <a:gd name="T29" fmla="*/ 484 h 573"/>
                    <a:gd name="T30" fmla="*/ 61 w 493"/>
                    <a:gd name="T31" fmla="*/ 286 h 573"/>
                    <a:gd name="T32" fmla="*/ 92 w 493"/>
                    <a:gd name="T33" fmla="*/ 21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 h="573">
                      <a:moveTo>
                        <a:pt x="356" y="211"/>
                      </a:moveTo>
                      <a:lnTo>
                        <a:pt x="356" y="211"/>
                      </a:lnTo>
                      <a:cubicBezTo>
                        <a:pt x="356" y="203"/>
                        <a:pt x="466" y="101"/>
                        <a:pt x="400" y="18"/>
                      </a:cubicBezTo>
                      <a:cubicBezTo>
                        <a:pt x="387" y="0"/>
                        <a:pt x="334" y="110"/>
                        <a:pt x="259" y="158"/>
                      </a:cubicBezTo>
                      <a:cubicBezTo>
                        <a:pt x="220" y="189"/>
                        <a:pt x="123" y="246"/>
                        <a:pt x="123" y="277"/>
                      </a:cubicBezTo>
                      <a:cubicBezTo>
                        <a:pt x="123" y="489"/>
                        <a:pt x="123" y="489"/>
                        <a:pt x="123" y="489"/>
                      </a:cubicBezTo>
                      <a:cubicBezTo>
                        <a:pt x="123" y="528"/>
                        <a:pt x="272" y="572"/>
                        <a:pt x="387" y="572"/>
                      </a:cubicBezTo>
                      <a:cubicBezTo>
                        <a:pt x="431" y="572"/>
                        <a:pt x="492" y="308"/>
                        <a:pt x="492" y="264"/>
                      </a:cubicBezTo>
                      <a:cubicBezTo>
                        <a:pt x="492" y="220"/>
                        <a:pt x="360" y="225"/>
                        <a:pt x="356" y="211"/>
                      </a:cubicBezTo>
                      <a:close/>
                      <a:moveTo>
                        <a:pt x="92" y="216"/>
                      </a:moveTo>
                      <a:lnTo>
                        <a:pt x="92" y="216"/>
                      </a:lnTo>
                      <a:cubicBezTo>
                        <a:pt x="70" y="216"/>
                        <a:pt x="0" y="229"/>
                        <a:pt x="0" y="313"/>
                      </a:cubicBezTo>
                      <a:cubicBezTo>
                        <a:pt x="0" y="462"/>
                        <a:pt x="0" y="462"/>
                        <a:pt x="0" y="462"/>
                      </a:cubicBezTo>
                      <a:cubicBezTo>
                        <a:pt x="0" y="546"/>
                        <a:pt x="70" y="555"/>
                        <a:pt x="92" y="555"/>
                      </a:cubicBezTo>
                      <a:cubicBezTo>
                        <a:pt x="110" y="555"/>
                        <a:pt x="61" y="537"/>
                        <a:pt x="61" y="484"/>
                      </a:cubicBezTo>
                      <a:cubicBezTo>
                        <a:pt x="61" y="286"/>
                        <a:pt x="61" y="286"/>
                        <a:pt x="61" y="286"/>
                      </a:cubicBezTo>
                      <a:cubicBezTo>
                        <a:pt x="61" y="233"/>
                        <a:pt x="110" y="216"/>
                        <a:pt x="92" y="216"/>
                      </a:cubicBezTo>
                      <a:close/>
                    </a:path>
                  </a:pathLst>
                </a:custGeom>
                <a:solidFill>
                  <a:sysClr val="window" lastClr="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5623">
                    <a:defRPr/>
                  </a:pPr>
                  <a:endParaRPr lang="en-US" kern="0">
                    <a:solidFill>
                      <a:srgbClr val="91969B"/>
                    </a:solidFill>
                    <a:latin typeface="+mj-lt"/>
                  </a:endParaRPr>
                </a:p>
              </p:txBody>
            </p:sp>
          </p:grpSp>
        </p:grpSp>
        <p:grpSp>
          <p:nvGrpSpPr>
            <p:cNvPr id="9" name="Group 35"/>
            <p:cNvGrpSpPr/>
            <p:nvPr/>
          </p:nvGrpSpPr>
          <p:grpSpPr>
            <a:xfrm>
              <a:off x="453686" y="3789890"/>
              <a:ext cx="3401020" cy="504000"/>
              <a:chOff x="872222" y="3688269"/>
              <a:chExt cx="3401020" cy="504000"/>
            </a:xfrm>
          </p:grpSpPr>
          <p:sp>
            <p:nvSpPr>
              <p:cNvPr id="15" name="TextBox 20"/>
              <p:cNvSpPr txBox="1"/>
              <p:nvPr/>
            </p:nvSpPr>
            <p:spPr>
              <a:xfrm>
                <a:off x="1537671" y="3715948"/>
                <a:ext cx="2735571" cy="276999"/>
              </a:xfrm>
              <a:prstGeom prst="rect">
                <a:avLst/>
              </a:prstGeom>
              <a:noFill/>
            </p:spPr>
            <p:txBody>
              <a:bodyPr wrap="square" lIns="0" tIns="0" rIns="0" bIns="0" rtlCol="0">
                <a:spAutoFit/>
              </a:bodyPr>
              <a:lstStyle/>
              <a:p>
                <a:pPr defTabSz="1825623">
                  <a:spcAft>
                    <a:spcPts val="1600"/>
                  </a:spcAft>
                </a:pPr>
                <a:r>
                  <a:rPr lang="en-US" b="1" cap="all" spc="53" dirty="0">
                    <a:solidFill>
                      <a:schemeClr val="accent3"/>
                    </a:solidFill>
                    <a:latin typeface="+mj-lt"/>
                    <a:cs typeface="Roboto Regular" charset="0"/>
                  </a:rPr>
                  <a:t>Protect users</a:t>
                </a:r>
              </a:p>
            </p:txBody>
          </p:sp>
          <p:grpSp>
            <p:nvGrpSpPr>
              <p:cNvPr id="16" name="Group 24"/>
              <p:cNvGrpSpPr/>
              <p:nvPr/>
            </p:nvGrpSpPr>
            <p:grpSpPr>
              <a:xfrm>
                <a:off x="872222" y="3688269"/>
                <a:ext cx="493698" cy="504000"/>
                <a:chOff x="857660" y="3534070"/>
                <a:chExt cx="447128" cy="456458"/>
              </a:xfrm>
            </p:grpSpPr>
            <p:sp>
              <p:nvSpPr>
                <p:cNvPr id="17" name="Oval 25"/>
                <p:cNvSpPr>
                  <a:spLocks noChangeAspect="1"/>
                </p:cNvSpPr>
                <p:nvPr/>
              </p:nvSpPr>
              <p:spPr>
                <a:xfrm>
                  <a:off x="857660" y="3534070"/>
                  <a:ext cx="447128" cy="456458"/>
                </a:xfrm>
                <a:prstGeom prst="ellipse">
                  <a:avLst/>
                </a:prstGeom>
                <a:solidFill>
                  <a:schemeClr val="accent3"/>
                </a:solidFill>
                <a:ln w="6350" cap="flat" cmpd="sng" algn="ctr">
                  <a:noFill/>
                  <a:prstDash val="solid"/>
                  <a:miter lim="800000"/>
                </a:ln>
                <a:effectLst/>
              </p:spPr>
              <p:txBody>
                <a:bodyPr tIns="0" bIns="64008" rtlCol="0" anchor="ctr"/>
                <a:lstStyle/>
                <a:p>
                  <a:pPr algn="ctr" defTabSz="1825623">
                    <a:defRPr/>
                  </a:pPr>
                  <a:endParaRPr lang="en-US" kern="0" dirty="0">
                    <a:solidFill>
                      <a:prstClr val="white"/>
                    </a:solidFill>
                    <a:latin typeface="+mj-lt"/>
                    <a:cs typeface="Roboto Regular" charset="0"/>
                  </a:endParaRPr>
                </a:p>
              </p:txBody>
            </p:sp>
            <p:sp>
              <p:nvSpPr>
                <p:cNvPr id="18" name="Freeform 278"/>
                <p:cNvSpPr>
                  <a:spLocks noChangeArrowheads="1"/>
                </p:cNvSpPr>
                <p:nvPr/>
              </p:nvSpPr>
              <p:spPr bwMode="auto">
                <a:xfrm>
                  <a:off x="933195" y="3596022"/>
                  <a:ext cx="267167" cy="316475"/>
                </a:xfrm>
                <a:custGeom>
                  <a:avLst/>
                  <a:gdLst>
                    <a:gd name="T0" fmla="*/ 356 w 493"/>
                    <a:gd name="T1" fmla="*/ 211 h 573"/>
                    <a:gd name="T2" fmla="*/ 356 w 493"/>
                    <a:gd name="T3" fmla="*/ 211 h 573"/>
                    <a:gd name="T4" fmla="*/ 400 w 493"/>
                    <a:gd name="T5" fmla="*/ 18 h 573"/>
                    <a:gd name="T6" fmla="*/ 259 w 493"/>
                    <a:gd name="T7" fmla="*/ 158 h 573"/>
                    <a:gd name="T8" fmla="*/ 123 w 493"/>
                    <a:gd name="T9" fmla="*/ 277 h 573"/>
                    <a:gd name="T10" fmla="*/ 123 w 493"/>
                    <a:gd name="T11" fmla="*/ 489 h 573"/>
                    <a:gd name="T12" fmla="*/ 387 w 493"/>
                    <a:gd name="T13" fmla="*/ 572 h 573"/>
                    <a:gd name="T14" fmla="*/ 492 w 493"/>
                    <a:gd name="T15" fmla="*/ 264 h 573"/>
                    <a:gd name="T16" fmla="*/ 356 w 493"/>
                    <a:gd name="T17" fmla="*/ 211 h 573"/>
                    <a:gd name="T18" fmla="*/ 92 w 493"/>
                    <a:gd name="T19" fmla="*/ 216 h 573"/>
                    <a:gd name="T20" fmla="*/ 92 w 493"/>
                    <a:gd name="T21" fmla="*/ 216 h 573"/>
                    <a:gd name="T22" fmla="*/ 0 w 493"/>
                    <a:gd name="T23" fmla="*/ 313 h 573"/>
                    <a:gd name="T24" fmla="*/ 0 w 493"/>
                    <a:gd name="T25" fmla="*/ 462 h 573"/>
                    <a:gd name="T26" fmla="*/ 92 w 493"/>
                    <a:gd name="T27" fmla="*/ 555 h 573"/>
                    <a:gd name="T28" fmla="*/ 61 w 493"/>
                    <a:gd name="T29" fmla="*/ 484 h 573"/>
                    <a:gd name="T30" fmla="*/ 61 w 493"/>
                    <a:gd name="T31" fmla="*/ 286 h 573"/>
                    <a:gd name="T32" fmla="*/ 92 w 493"/>
                    <a:gd name="T33" fmla="*/ 21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 h="573">
                      <a:moveTo>
                        <a:pt x="356" y="211"/>
                      </a:moveTo>
                      <a:lnTo>
                        <a:pt x="356" y="211"/>
                      </a:lnTo>
                      <a:cubicBezTo>
                        <a:pt x="356" y="203"/>
                        <a:pt x="466" y="101"/>
                        <a:pt x="400" y="18"/>
                      </a:cubicBezTo>
                      <a:cubicBezTo>
                        <a:pt x="387" y="0"/>
                        <a:pt x="334" y="110"/>
                        <a:pt x="259" y="158"/>
                      </a:cubicBezTo>
                      <a:cubicBezTo>
                        <a:pt x="220" y="189"/>
                        <a:pt x="123" y="246"/>
                        <a:pt x="123" y="277"/>
                      </a:cubicBezTo>
                      <a:cubicBezTo>
                        <a:pt x="123" y="489"/>
                        <a:pt x="123" y="489"/>
                        <a:pt x="123" y="489"/>
                      </a:cubicBezTo>
                      <a:cubicBezTo>
                        <a:pt x="123" y="528"/>
                        <a:pt x="272" y="572"/>
                        <a:pt x="387" y="572"/>
                      </a:cubicBezTo>
                      <a:cubicBezTo>
                        <a:pt x="431" y="572"/>
                        <a:pt x="492" y="308"/>
                        <a:pt x="492" y="264"/>
                      </a:cubicBezTo>
                      <a:cubicBezTo>
                        <a:pt x="492" y="220"/>
                        <a:pt x="360" y="225"/>
                        <a:pt x="356" y="211"/>
                      </a:cubicBezTo>
                      <a:close/>
                      <a:moveTo>
                        <a:pt x="92" y="216"/>
                      </a:moveTo>
                      <a:lnTo>
                        <a:pt x="92" y="216"/>
                      </a:lnTo>
                      <a:cubicBezTo>
                        <a:pt x="70" y="216"/>
                        <a:pt x="0" y="229"/>
                        <a:pt x="0" y="313"/>
                      </a:cubicBezTo>
                      <a:cubicBezTo>
                        <a:pt x="0" y="462"/>
                        <a:pt x="0" y="462"/>
                        <a:pt x="0" y="462"/>
                      </a:cubicBezTo>
                      <a:cubicBezTo>
                        <a:pt x="0" y="546"/>
                        <a:pt x="70" y="555"/>
                        <a:pt x="92" y="555"/>
                      </a:cubicBezTo>
                      <a:cubicBezTo>
                        <a:pt x="110" y="555"/>
                        <a:pt x="61" y="537"/>
                        <a:pt x="61" y="484"/>
                      </a:cubicBezTo>
                      <a:cubicBezTo>
                        <a:pt x="61" y="286"/>
                        <a:pt x="61" y="286"/>
                        <a:pt x="61" y="286"/>
                      </a:cubicBezTo>
                      <a:cubicBezTo>
                        <a:pt x="61" y="233"/>
                        <a:pt x="110" y="216"/>
                        <a:pt x="92" y="216"/>
                      </a:cubicBezTo>
                      <a:close/>
                    </a:path>
                  </a:pathLst>
                </a:custGeom>
                <a:solidFill>
                  <a:sysClr val="window" lastClr="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5623">
                    <a:defRPr/>
                  </a:pPr>
                  <a:endParaRPr lang="en-US" kern="0">
                    <a:solidFill>
                      <a:srgbClr val="91969B"/>
                    </a:solidFill>
                    <a:latin typeface="+mj-lt"/>
                  </a:endParaRPr>
                </a:p>
              </p:txBody>
            </p:sp>
          </p:grpSp>
        </p:grpSp>
        <p:grpSp>
          <p:nvGrpSpPr>
            <p:cNvPr id="10" name="Group 34"/>
            <p:cNvGrpSpPr/>
            <p:nvPr/>
          </p:nvGrpSpPr>
          <p:grpSpPr>
            <a:xfrm>
              <a:off x="454185" y="3209696"/>
              <a:ext cx="3153592" cy="586524"/>
              <a:chOff x="872721" y="3256853"/>
              <a:chExt cx="3153592" cy="586524"/>
            </a:xfrm>
          </p:grpSpPr>
          <p:sp>
            <p:nvSpPr>
              <p:cNvPr id="11" name="TextBox 14"/>
              <p:cNvSpPr txBox="1"/>
              <p:nvPr/>
            </p:nvSpPr>
            <p:spPr>
              <a:xfrm>
                <a:off x="1567941" y="3289379"/>
                <a:ext cx="2458372" cy="553998"/>
              </a:xfrm>
              <a:prstGeom prst="rect">
                <a:avLst/>
              </a:prstGeom>
              <a:noFill/>
            </p:spPr>
            <p:txBody>
              <a:bodyPr wrap="square" lIns="0" tIns="0" rIns="0" bIns="0" rtlCol="0">
                <a:spAutoFit/>
              </a:bodyPr>
              <a:lstStyle/>
              <a:p>
                <a:pPr defTabSz="1825623">
                  <a:spcAft>
                    <a:spcPts val="1600"/>
                  </a:spcAft>
                </a:pPr>
                <a:r>
                  <a:rPr lang="en-US" b="1" cap="all" spc="53" dirty="0">
                    <a:solidFill>
                      <a:schemeClr val="accent2"/>
                    </a:solidFill>
                    <a:latin typeface="+mj-lt"/>
                    <a:cs typeface="Roboto Regular" charset="0"/>
                  </a:rPr>
                  <a:t>Limit conflicts of interest</a:t>
                </a:r>
              </a:p>
            </p:txBody>
          </p:sp>
          <p:grpSp>
            <p:nvGrpSpPr>
              <p:cNvPr id="12" name="Group 27"/>
              <p:cNvGrpSpPr/>
              <p:nvPr/>
            </p:nvGrpSpPr>
            <p:grpSpPr>
              <a:xfrm>
                <a:off x="872721" y="3256853"/>
                <a:ext cx="486798" cy="496957"/>
                <a:chOff x="858111" y="3039160"/>
                <a:chExt cx="440879" cy="450079"/>
              </a:xfrm>
            </p:grpSpPr>
            <p:sp>
              <p:nvSpPr>
                <p:cNvPr id="13" name="Oval 28"/>
                <p:cNvSpPr>
                  <a:spLocks noChangeAspect="1"/>
                </p:cNvSpPr>
                <p:nvPr/>
              </p:nvSpPr>
              <p:spPr>
                <a:xfrm>
                  <a:off x="858111" y="3039160"/>
                  <a:ext cx="440879" cy="450079"/>
                </a:xfrm>
                <a:prstGeom prst="ellipse">
                  <a:avLst/>
                </a:prstGeom>
                <a:solidFill>
                  <a:schemeClr val="accent2"/>
                </a:solidFill>
                <a:ln w="6350" cap="flat" cmpd="sng" algn="ctr">
                  <a:noFill/>
                  <a:prstDash val="solid"/>
                  <a:miter lim="800000"/>
                </a:ln>
                <a:effectLst/>
              </p:spPr>
              <p:txBody>
                <a:bodyPr tIns="0" bIns="64008" rtlCol="0" anchor="ctr"/>
                <a:lstStyle/>
                <a:p>
                  <a:pPr algn="ctr" defTabSz="1825623">
                    <a:defRPr/>
                  </a:pPr>
                  <a:endParaRPr lang="en-US" kern="0" dirty="0">
                    <a:solidFill>
                      <a:prstClr val="white"/>
                    </a:solidFill>
                    <a:latin typeface="+mj-lt"/>
                    <a:cs typeface="Roboto Regular" charset="0"/>
                  </a:endParaRPr>
                </a:p>
              </p:txBody>
            </p:sp>
            <p:sp>
              <p:nvSpPr>
                <p:cNvPr id="14" name="Freeform 278"/>
                <p:cNvSpPr>
                  <a:spLocks noChangeArrowheads="1"/>
                </p:cNvSpPr>
                <p:nvPr/>
              </p:nvSpPr>
              <p:spPr bwMode="auto">
                <a:xfrm>
                  <a:off x="947413" y="3082689"/>
                  <a:ext cx="267167" cy="316475"/>
                </a:xfrm>
                <a:custGeom>
                  <a:avLst/>
                  <a:gdLst>
                    <a:gd name="T0" fmla="*/ 356 w 493"/>
                    <a:gd name="T1" fmla="*/ 211 h 573"/>
                    <a:gd name="T2" fmla="*/ 356 w 493"/>
                    <a:gd name="T3" fmla="*/ 211 h 573"/>
                    <a:gd name="T4" fmla="*/ 400 w 493"/>
                    <a:gd name="T5" fmla="*/ 18 h 573"/>
                    <a:gd name="T6" fmla="*/ 259 w 493"/>
                    <a:gd name="T7" fmla="*/ 158 h 573"/>
                    <a:gd name="T8" fmla="*/ 123 w 493"/>
                    <a:gd name="T9" fmla="*/ 277 h 573"/>
                    <a:gd name="T10" fmla="*/ 123 w 493"/>
                    <a:gd name="T11" fmla="*/ 489 h 573"/>
                    <a:gd name="T12" fmla="*/ 387 w 493"/>
                    <a:gd name="T13" fmla="*/ 572 h 573"/>
                    <a:gd name="T14" fmla="*/ 492 w 493"/>
                    <a:gd name="T15" fmla="*/ 264 h 573"/>
                    <a:gd name="T16" fmla="*/ 356 w 493"/>
                    <a:gd name="T17" fmla="*/ 211 h 573"/>
                    <a:gd name="T18" fmla="*/ 92 w 493"/>
                    <a:gd name="T19" fmla="*/ 216 h 573"/>
                    <a:gd name="T20" fmla="*/ 92 w 493"/>
                    <a:gd name="T21" fmla="*/ 216 h 573"/>
                    <a:gd name="T22" fmla="*/ 0 w 493"/>
                    <a:gd name="T23" fmla="*/ 313 h 573"/>
                    <a:gd name="T24" fmla="*/ 0 w 493"/>
                    <a:gd name="T25" fmla="*/ 462 h 573"/>
                    <a:gd name="T26" fmla="*/ 92 w 493"/>
                    <a:gd name="T27" fmla="*/ 555 h 573"/>
                    <a:gd name="T28" fmla="*/ 61 w 493"/>
                    <a:gd name="T29" fmla="*/ 484 h 573"/>
                    <a:gd name="T30" fmla="*/ 61 w 493"/>
                    <a:gd name="T31" fmla="*/ 286 h 573"/>
                    <a:gd name="T32" fmla="*/ 92 w 493"/>
                    <a:gd name="T33" fmla="*/ 21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 h="573">
                      <a:moveTo>
                        <a:pt x="356" y="211"/>
                      </a:moveTo>
                      <a:lnTo>
                        <a:pt x="356" y="211"/>
                      </a:lnTo>
                      <a:cubicBezTo>
                        <a:pt x="356" y="203"/>
                        <a:pt x="466" y="101"/>
                        <a:pt x="400" y="18"/>
                      </a:cubicBezTo>
                      <a:cubicBezTo>
                        <a:pt x="387" y="0"/>
                        <a:pt x="334" y="110"/>
                        <a:pt x="259" y="158"/>
                      </a:cubicBezTo>
                      <a:cubicBezTo>
                        <a:pt x="220" y="189"/>
                        <a:pt x="123" y="246"/>
                        <a:pt x="123" y="277"/>
                      </a:cubicBezTo>
                      <a:cubicBezTo>
                        <a:pt x="123" y="489"/>
                        <a:pt x="123" y="489"/>
                        <a:pt x="123" y="489"/>
                      </a:cubicBezTo>
                      <a:cubicBezTo>
                        <a:pt x="123" y="528"/>
                        <a:pt x="272" y="572"/>
                        <a:pt x="387" y="572"/>
                      </a:cubicBezTo>
                      <a:cubicBezTo>
                        <a:pt x="431" y="572"/>
                        <a:pt x="492" y="308"/>
                        <a:pt x="492" y="264"/>
                      </a:cubicBezTo>
                      <a:cubicBezTo>
                        <a:pt x="492" y="220"/>
                        <a:pt x="360" y="225"/>
                        <a:pt x="356" y="211"/>
                      </a:cubicBezTo>
                      <a:close/>
                      <a:moveTo>
                        <a:pt x="92" y="216"/>
                      </a:moveTo>
                      <a:lnTo>
                        <a:pt x="92" y="216"/>
                      </a:lnTo>
                      <a:cubicBezTo>
                        <a:pt x="70" y="216"/>
                        <a:pt x="0" y="229"/>
                        <a:pt x="0" y="313"/>
                      </a:cubicBezTo>
                      <a:cubicBezTo>
                        <a:pt x="0" y="462"/>
                        <a:pt x="0" y="462"/>
                        <a:pt x="0" y="462"/>
                      </a:cubicBezTo>
                      <a:cubicBezTo>
                        <a:pt x="0" y="546"/>
                        <a:pt x="70" y="555"/>
                        <a:pt x="92" y="555"/>
                      </a:cubicBezTo>
                      <a:cubicBezTo>
                        <a:pt x="110" y="555"/>
                        <a:pt x="61" y="537"/>
                        <a:pt x="61" y="484"/>
                      </a:cubicBezTo>
                      <a:cubicBezTo>
                        <a:pt x="61" y="286"/>
                        <a:pt x="61" y="286"/>
                        <a:pt x="61" y="286"/>
                      </a:cubicBezTo>
                      <a:cubicBezTo>
                        <a:pt x="61" y="233"/>
                        <a:pt x="110" y="216"/>
                        <a:pt x="92" y="216"/>
                      </a:cubicBezTo>
                      <a:close/>
                    </a:path>
                  </a:pathLst>
                </a:custGeom>
                <a:solidFill>
                  <a:sysClr val="window" lastClr="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5623">
                    <a:defRPr/>
                  </a:pPr>
                  <a:endParaRPr lang="en-US" kern="0">
                    <a:solidFill>
                      <a:srgbClr val="91969B"/>
                    </a:solidFill>
                    <a:latin typeface="+mj-lt"/>
                  </a:endParaRPr>
                </a:p>
              </p:txBody>
            </p:sp>
          </p:grpSp>
        </p:grpSp>
      </p:grpSp>
      <p:grpSp>
        <p:nvGrpSpPr>
          <p:cNvPr id="23" name="Groupe 22"/>
          <p:cNvGrpSpPr/>
          <p:nvPr/>
        </p:nvGrpSpPr>
        <p:grpSpPr>
          <a:xfrm>
            <a:off x="5143646" y="3298746"/>
            <a:ext cx="3096345" cy="1632206"/>
            <a:chOff x="5097015" y="2948922"/>
            <a:chExt cx="2944598" cy="1632206"/>
          </a:xfrm>
        </p:grpSpPr>
        <p:grpSp>
          <p:nvGrpSpPr>
            <p:cNvPr id="24" name="Groupe 23"/>
            <p:cNvGrpSpPr/>
            <p:nvPr/>
          </p:nvGrpSpPr>
          <p:grpSpPr>
            <a:xfrm>
              <a:off x="5289787" y="2979545"/>
              <a:ext cx="2751826" cy="1601002"/>
              <a:chOff x="537087" y="3257764"/>
              <a:chExt cx="3280338" cy="1601002"/>
            </a:xfrm>
          </p:grpSpPr>
          <p:grpSp>
            <p:nvGrpSpPr>
              <p:cNvPr id="46" name="Group 36"/>
              <p:cNvGrpSpPr/>
              <p:nvPr/>
            </p:nvGrpSpPr>
            <p:grpSpPr>
              <a:xfrm>
                <a:off x="552786" y="4509330"/>
                <a:ext cx="3101378" cy="349436"/>
                <a:chOff x="971322" y="4299989"/>
                <a:chExt cx="3101378" cy="349436"/>
              </a:xfrm>
            </p:grpSpPr>
            <p:sp>
              <p:nvSpPr>
                <p:cNvPr id="53" name="TextBox 17"/>
                <p:cNvSpPr txBox="1"/>
                <p:nvPr/>
              </p:nvSpPr>
              <p:spPr>
                <a:xfrm>
                  <a:off x="1517618" y="4314524"/>
                  <a:ext cx="2555082" cy="276999"/>
                </a:xfrm>
                <a:prstGeom prst="rect">
                  <a:avLst/>
                </a:prstGeom>
                <a:noFill/>
              </p:spPr>
              <p:txBody>
                <a:bodyPr wrap="square" lIns="0" tIns="0" rIns="0" bIns="0" rtlCol="0">
                  <a:spAutoFit/>
                </a:bodyPr>
                <a:lstStyle>
                  <a:defPPr>
                    <a:defRPr lang="fr-FR"/>
                  </a:defPPr>
                  <a:lvl1pPr defTabSz="1825623">
                    <a:spcAft>
                      <a:spcPts val="1600"/>
                    </a:spcAft>
                    <a:defRPr sz="1600" b="1" cap="all" spc="53">
                      <a:solidFill>
                        <a:schemeClr val="accent2"/>
                      </a:solidFill>
                      <a:latin typeface="+mj-lt"/>
                      <a:cs typeface="Roboto Regular" charset="0"/>
                    </a:defRPr>
                  </a:lvl1pPr>
                </a:lstStyle>
                <a:p>
                  <a:r>
                    <a:rPr lang="en-US" sz="1800" dirty="0">
                      <a:solidFill>
                        <a:schemeClr val="accent1"/>
                      </a:solidFill>
                    </a:rPr>
                    <a:t>Users (Insurers) </a:t>
                  </a:r>
                </a:p>
              </p:txBody>
            </p:sp>
            <p:sp>
              <p:nvSpPr>
                <p:cNvPr id="54" name="Freeform 278"/>
                <p:cNvSpPr>
                  <a:spLocks noChangeArrowheads="1"/>
                </p:cNvSpPr>
                <p:nvPr/>
              </p:nvSpPr>
              <p:spPr bwMode="auto">
                <a:xfrm>
                  <a:off x="971322" y="4299989"/>
                  <a:ext cx="294993" cy="349436"/>
                </a:xfrm>
                <a:custGeom>
                  <a:avLst/>
                  <a:gdLst>
                    <a:gd name="T0" fmla="*/ 356 w 493"/>
                    <a:gd name="T1" fmla="*/ 211 h 573"/>
                    <a:gd name="T2" fmla="*/ 356 w 493"/>
                    <a:gd name="T3" fmla="*/ 211 h 573"/>
                    <a:gd name="T4" fmla="*/ 400 w 493"/>
                    <a:gd name="T5" fmla="*/ 18 h 573"/>
                    <a:gd name="T6" fmla="*/ 259 w 493"/>
                    <a:gd name="T7" fmla="*/ 158 h 573"/>
                    <a:gd name="T8" fmla="*/ 123 w 493"/>
                    <a:gd name="T9" fmla="*/ 277 h 573"/>
                    <a:gd name="T10" fmla="*/ 123 w 493"/>
                    <a:gd name="T11" fmla="*/ 489 h 573"/>
                    <a:gd name="T12" fmla="*/ 387 w 493"/>
                    <a:gd name="T13" fmla="*/ 572 h 573"/>
                    <a:gd name="T14" fmla="*/ 492 w 493"/>
                    <a:gd name="T15" fmla="*/ 264 h 573"/>
                    <a:gd name="T16" fmla="*/ 356 w 493"/>
                    <a:gd name="T17" fmla="*/ 211 h 573"/>
                    <a:gd name="T18" fmla="*/ 92 w 493"/>
                    <a:gd name="T19" fmla="*/ 216 h 573"/>
                    <a:gd name="T20" fmla="*/ 92 w 493"/>
                    <a:gd name="T21" fmla="*/ 216 h 573"/>
                    <a:gd name="T22" fmla="*/ 0 w 493"/>
                    <a:gd name="T23" fmla="*/ 313 h 573"/>
                    <a:gd name="T24" fmla="*/ 0 w 493"/>
                    <a:gd name="T25" fmla="*/ 462 h 573"/>
                    <a:gd name="T26" fmla="*/ 92 w 493"/>
                    <a:gd name="T27" fmla="*/ 555 h 573"/>
                    <a:gd name="T28" fmla="*/ 61 w 493"/>
                    <a:gd name="T29" fmla="*/ 484 h 573"/>
                    <a:gd name="T30" fmla="*/ 61 w 493"/>
                    <a:gd name="T31" fmla="*/ 286 h 573"/>
                    <a:gd name="T32" fmla="*/ 92 w 493"/>
                    <a:gd name="T33" fmla="*/ 21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 h="573">
                      <a:moveTo>
                        <a:pt x="356" y="211"/>
                      </a:moveTo>
                      <a:lnTo>
                        <a:pt x="356" y="211"/>
                      </a:lnTo>
                      <a:cubicBezTo>
                        <a:pt x="356" y="203"/>
                        <a:pt x="466" y="101"/>
                        <a:pt x="400" y="18"/>
                      </a:cubicBezTo>
                      <a:cubicBezTo>
                        <a:pt x="387" y="0"/>
                        <a:pt x="334" y="110"/>
                        <a:pt x="259" y="158"/>
                      </a:cubicBezTo>
                      <a:cubicBezTo>
                        <a:pt x="220" y="189"/>
                        <a:pt x="123" y="246"/>
                        <a:pt x="123" y="277"/>
                      </a:cubicBezTo>
                      <a:cubicBezTo>
                        <a:pt x="123" y="489"/>
                        <a:pt x="123" y="489"/>
                        <a:pt x="123" y="489"/>
                      </a:cubicBezTo>
                      <a:cubicBezTo>
                        <a:pt x="123" y="528"/>
                        <a:pt x="272" y="572"/>
                        <a:pt x="387" y="572"/>
                      </a:cubicBezTo>
                      <a:cubicBezTo>
                        <a:pt x="431" y="572"/>
                        <a:pt x="492" y="308"/>
                        <a:pt x="492" y="264"/>
                      </a:cubicBezTo>
                      <a:cubicBezTo>
                        <a:pt x="492" y="220"/>
                        <a:pt x="360" y="225"/>
                        <a:pt x="356" y="211"/>
                      </a:cubicBezTo>
                      <a:close/>
                      <a:moveTo>
                        <a:pt x="92" y="216"/>
                      </a:moveTo>
                      <a:lnTo>
                        <a:pt x="92" y="216"/>
                      </a:lnTo>
                      <a:cubicBezTo>
                        <a:pt x="70" y="216"/>
                        <a:pt x="0" y="229"/>
                        <a:pt x="0" y="313"/>
                      </a:cubicBezTo>
                      <a:cubicBezTo>
                        <a:pt x="0" y="462"/>
                        <a:pt x="0" y="462"/>
                        <a:pt x="0" y="462"/>
                      </a:cubicBezTo>
                      <a:cubicBezTo>
                        <a:pt x="0" y="546"/>
                        <a:pt x="70" y="555"/>
                        <a:pt x="92" y="555"/>
                      </a:cubicBezTo>
                      <a:cubicBezTo>
                        <a:pt x="110" y="555"/>
                        <a:pt x="61" y="537"/>
                        <a:pt x="61" y="484"/>
                      </a:cubicBezTo>
                      <a:cubicBezTo>
                        <a:pt x="61" y="286"/>
                        <a:pt x="61" y="286"/>
                        <a:pt x="61" y="286"/>
                      </a:cubicBezTo>
                      <a:cubicBezTo>
                        <a:pt x="61" y="233"/>
                        <a:pt x="110" y="216"/>
                        <a:pt x="92" y="216"/>
                      </a:cubicBezTo>
                      <a:close/>
                    </a:path>
                  </a:pathLst>
                </a:custGeom>
                <a:solidFill>
                  <a:sysClr val="window" lastClr="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5623">
                    <a:defRPr/>
                  </a:pPr>
                  <a:endParaRPr lang="en-US" kern="0" dirty="0">
                    <a:solidFill>
                      <a:srgbClr val="91969B"/>
                    </a:solidFill>
                    <a:latin typeface="+mj-lt"/>
                  </a:endParaRPr>
                </a:p>
              </p:txBody>
            </p:sp>
          </p:grpSp>
          <p:grpSp>
            <p:nvGrpSpPr>
              <p:cNvPr id="47" name="Group 35"/>
              <p:cNvGrpSpPr/>
              <p:nvPr/>
            </p:nvGrpSpPr>
            <p:grpSpPr>
              <a:xfrm>
                <a:off x="537087" y="3659189"/>
                <a:ext cx="2872182" cy="548540"/>
                <a:chOff x="955623" y="3557568"/>
                <a:chExt cx="2872182" cy="548540"/>
              </a:xfrm>
            </p:grpSpPr>
            <p:sp>
              <p:nvSpPr>
                <p:cNvPr id="51" name="TextBox 20"/>
                <p:cNvSpPr txBox="1"/>
                <p:nvPr/>
              </p:nvSpPr>
              <p:spPr>
                <a:xfrm>
                  <a:off x="1517618" y="3557568"/>
                  <a:ext cx="2310187" cy="493725"/>
                </a:xfrm>
                <a:prstGeom prst="rect">
                  <a:avLst/>
                </a:prstGeom>
                <a:noFill/>
              </p:spPr>
              <p:txBody>
                <a:bodyPr wrap="square" lIns="0" tIns="0" rIns="0" bIns="0" rtlCol="0">
                  <a:spAutoFit/>
                </a:bodyPr>
                <a:lstStyle/>
                <a:p>
                  <a:pPr defTabSz="1825623">
                    <a:lnSpc>
                      <a:spcPts val="4533"/>
                    </a:lnSpc>
                    <a:spcAft>
                      <a:spcPts val="1600"/>
                    </a:spcAft>
                  </a:pPr>
                  <a:r>
                    <a:rPr lang="en-US" b="1" cap="all" spc="53" dirty="0">
                      <a:solidFill>
                        <a:schemeClr val="accent3"/>
                      </a:solidFill>
                      <a:latin typeface="+mj-lt"/>
                      <a:cs typeface="Roboto Regular" charset="0"/>
                    </a:rPr>
                    <a:t>Contributors</a:t>
                  </a:r>
                </a:p>
              </p:txBody>
            </p:sp>
            <p:sp>
              <p:nvSpPr>
                <p:cNvPr id="52" name="Freeform 278"/>
                <p:cNvSpPr>
                  <a:spLocks noChangeArrowheads="1"/>
                </p:cNvSpPr>
                <p:nvPr/>
              </p:nvSpPr>
              <p:spPr bwMode="auto">
                <a:xfrm>
                  <a:off x="955623" y="3756671"/>
                  <a:ext cx="294993" cy="349437"/>
                </a:xfrm>
                <a:custGeom>
                  <a:avLst/>
                  <a:gdLst>
                    <a:gd name="T0" fmla="*/ 356 w 493"/>
                    <a:gd name="T1" fmla="*/ 211 h 573"/>
                    <a:gd name="T2" fmla="*/ 356 w 493"/>
                    <a:gd name="T3" fmla="*/ 211 h 573"/>
                    <a:gd name="T4" fmla="*/ 400 w 493"/>
                    <a:gd name="T5" fmla="*/ 18 h 573"/>
                    <a:gd name="T6" fmla="*/ 259 w 493"/>
                    <a:gd name="T7" fmla="*/ 158 h 573"/>
                    <a:gd name="T8" fmla="*/ 123 w 493"/>
                    <a:gd name="T9" fmla="*/ 277 h 573"/>
                    <a:gd name="T10" fmla="*/ 123 w 493"/>
                    <a:gd name="T11" fmla="*/ 489 h 573"/>
                    <a:gd name="T12" fmla="*/ 387 w 493"/>
                    <a:gd name="T13" fmla="*/ 572 h 573"/>
                    <a:gd name="T14" fmla="*/ 492 w 493"/>
                    <a:gd name="T15" fmla="*/ 264 h 573"/>
                    <a:gd name="T16" fmla="*/ 356 w 493"/>
                    <a:gd name="T17" fmla="*/ 211 h 573"/>
                    <a:gd name="T18" fmla="*/ 92 w 493"/>
                    <a:gd name="T19" fmla="*/ 216 h 573"/>
                    <a:gd name="T20" fmla="*/ 92 w 493"/>
                    <a:gd name="T21" fmla="*/ 216 h 573"/>
                    <a:gd name="T22" fmla="*/ 0 w 493"/>
                    <a:gd name="T23" fmla="*/ 313 h 573"/>
                    <a:gd name="T24" fmla="*/ 0 w 493"/>
                    <a:gd name="T25" fmla="*/ 462 h 573"/>
                    <a:gd name="T26" fmla="*/ 92 w 493"/>
                    <a:gd name="T27" fmla="*/ 555 h 573"/>
                    <a:gd name="T28" fmla="*/ 61 w 493"/>
                    <a:gd name="T29" fmla="*/ 484 h 573"/>
                    <a:gd name="T30" fmla="*/ 61 w 493"/>
                    <a:gd name="T31" fmla="*/ 286 h 573"/>
                    <a:gd name="T32" fmla="*/ 92 w 493"/>
                    <a:gd name="T33" fmla="*/ 21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 h="573">
                      <a:moveTo>
                        <a:pt x="356" y="211"/>
                      </a:moveTo>
                      <a:lnTo>
                        <a:pt x="356" y="211"/>
                      </a:lnTo>
                      <a:cubicBezTo>
                        <a:pt x="356" y="203"/>
                        <a:pt x="466" y="101"/>
                        <a:pt x="400" y="18"/>
                      </a:cubicBezTo>
                      <a:cubicBezTo>
                        <a:pt x="387" y="0"/>
                        <a:pt x="334" y="110"/>
                        <a:pt x="259" y="158"/>
                      </a:cubicBezTo>
                      <a:cubicBezTo>
                        <a:pt x="220" y="189"/>
                        <a:pt x="123" y="246"/>
                        <a:pt x="123" y="277"/>
                      </a:cubicBezTo>
                      <a:cubicBezTo>
                        <a:pt x="123" y="489"/>
                        <a:pt x="123" y="489"/>
                        <a:pt x="123" y="489"/>
                      </a:cubicBezTo>
                      <a:cubicBezTo>
                        <a:pt x="123" y="528"/>
                        <a:pt x="272" y="572"/>
                        <a:pt x="387" y="572"/>
                      </a:cubicBezTo>
                      <a:cubicBezTo>
                        <a:pt x="431" y="572"/>
                        <a:pt x="492" y="308"/>
                        <a:pt x="492" y="264"/>
                      </a:cubicBezTo>
                      <a:cubicBezTo>
                        <a:pt x="492" y="220"/>
                        <a:pt x="360" y="225"/>
                        <a:pt x="356" y="211"/>
                      </a:cubicBezTo>
                      <a:close/>
                      <a:moveTo>
                        <a:pt x="92" y="216"/>
                      </a:moveTo>
                      <a:lnTo>
                        <a:pt x="92" y="216"/>
                      </a:lnTo>
                      <a:cubicBezTo>
                        <a:pt x="70" y="216"/>
                        <a:pt x="0" y="229"/>
                        <a:pt x="0" y="313"/>
                      </a:cubicBezTo>
                      <a:cubicBezTo>
                        <a:pt x="0" y="462"/>
                        <a:pt x="0" y="462"/>
                        <a:pt x="0" y="462"/>
                      </a:cubicBezTo>
                      <a:cubicBezTo>
                        <a:pt x="0" y="546"/>
                        <a:pt x="70" y="555"/>
                        <a:pt x="92" y="555"/>
                      </a:cubicBezTo>
                      <a:cubicBezTo>
                        <a:pt x="110" y="555"/>
                        <a:pt x="61" y="537"/>
                        <a:pt x="61" y="484"/>
                      </a:cubicBezTo>
                      <a:cubicBezTo>
                        <a:pt x="61" y="286"/>
                        <a:pt x="61" y="286"/>
                        <a:pt x="61" y="286"/>
                      </a:cubicBezTo>
                      <a:cubicBezTo>
                        <a:pt x="61" y="233"/>
                        <a:pt x="110" y="216"/>
                        <a:pt x="92" y="216"/>
                      </a:cubicBezTo>
                      <a:close/>
                    </a:path>
                  </a:pathLst>
                </a:custGeom>
                <a:solidFill>
                  <a:sysClr val="window" lastClr="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5623">
                    <a:defRPr/>
                  </a:pPr>
                  <a:endParaRPr lang="en-US" kern="0" dirty="0">
                    <a:solidFill>
                      <a:srgbClr val="91969B"/>
                    </a:solidFill>
                    <a:latin typeface="+mj-lt"/>
                  </a:endParaRPr>
                </a:p>
              </p:txBody>
            </p:sp>
          </p:grpSp>
          <p:grpSp>
            <p:nvGrpSpPr>
              <p:cNvPr id="48" name="Group 34"/>
              <p:cNvGrpSpPr/>
              <p:nvPr/>
            </p:nvGrpSpPr>
            <p:grpSpPr>
              <a:xfrm>
                <a:off x="552786" y="3257764"/>
                <a:ext cx="3264639" cy="349438"/>
                <a:chOff x="971322" y="3304921"/>
                <a:chExt cx="3264639" cy="349438"/>
              </a:xfrm>
            </p:grpSpPr>
            <p:sp>
              <p:nvSpPr>
                <p:cNvPr id="49" name="TextBox 14"/>
                <p:cNvSpPr txBox="1"/>
                <p:nvPr/>
              </p:nvSpPr>
              <p:spPr>
                <a:xfrm>
                  <a:off x="1567940" y="3346886"/>
                  <a:ext cx="2668021" cy="276999"/>
                </a:xfrm>
                <a:prstGeom prst="rect">
                  <a:avLst/>
                </a:prstGeom>
                <a:noFill/>
              </p:spPr>
              <p:txBody>
                <a:bodyPr wrap="square" lIns="0" tIns="0" rIns="0" bIns="0" rtlCol="0">
                  <a:spAutoFit/>
                </a:bodyPr>
                <a:lstStyle/>
                <a:p>
                  <a:pPr defTabSz="1825623">
                    <a:spcAft>
                      <a:spcPts val="1600"/>
                    </a:spcAft>
                  </a:pPr>
                  <a:r>
                    <a:rPr lang="en-US" b="1" cap="all" spc="53" dirty="0">
                      <a:solidFill>
                        <a:schemeClr val="accent2"/>
                      </a:solidFill>
                      <a:latin typeface="+mj-lt"/>
                      <a:cs typeface="Roboto Regular" charset="0"/>
                    </a:rPr>
                    <a:t>Administrators</a:t>
                  </a:r>
                </a:p>
              </p:txBody>
            </p:sp>
            <p:sp>
              <p:nvSpPr>
                <p:cNvPr id="50" name="Freeform 278"/>
                <p:cNvSpPr>
                  <a:spLocks noChangeArrowheads="1"/>
                </p:cNvSpPr>
                <p:nvPr/>
              </p:nvSpPr>
              <p:spPr bwMode="auto">
                <a:xfrm>
                  <a:off x="971322" y="3304921"/>
                  <a:ext cx="294993" cy="349438"/>
                </a:xfrm>
                <a:custGeom>
                  <a:avLst/>
                  <a:gdLst>
                    <a:gd name="T0" fmla="*/ 356 w 493"/>
                    <a:gd name="T1" fmla="*/ 211 h 573"/>
                    <a:gd name="T2" fmla="*/ 356 w 493"/>
                    <a:gd name="T3" fmla="*/ 211 h 573"/>
                    <a:gd name="T4" fmla="*/ 400 w 493"/>
                    <a:gd name="T5" fmla="*/ 18 h 573"/>
                    <a:gd name="T6" fmla="*/ 259 w 493"/>
                    <a:gd name="T7" fmla="*/ 158 h 573"/>
                    <a:gd name="T8" fmla="*/ 123 w 493"/>
                    <a:gd name="T9" fmla="*/ 277 h 573"/>
                    <a:gd name="T10" fmla="*/ 123 w 493"/>
                    <a:gd name="T11" fmla="*/ 489 h 573"/>
                    <a:gd name="T12" fmla="*/ 387 w 493"/>
                    <a:gd name="T13" fmla="*/ 572 h 573"/>
                    <a:gd name="T14" fmla="*/ 492 w 493"/>
                    <a:gd name="T15" fmla="*/ 264 h 573"/>
                    <a:gd name="T16" fmla="*/ 356 w 493"/>
                    <a:gd name="T17" fmla="*/ 211 h 573"/>
                    <a:gd name="T18" fmla="*/ 92 w 493"/>
                    <a:gd name="T19" fmla="*/ 216 h 573"/>
                    <a:gd name="T20" fmla="*/ 92 w 493"/>
                    <a:gd name="T21" fmla="*/ 216 h 573"/>
                    <a:gd name="T22" fmla="*/ 0 w 493"/>
                    <a:gd name="T23" fmla="*/ 313 h 573"/>
                    <a:gd name="T24" fmla="*/ 0 w 493"/>
                    <a:gd name="T25" fmla="*/ 462 h 573"/>
                    <a:gd name="T26" fmla="*/ 92 w 493"/>
                    <a:gd name="T27" fmla="*/ 555 h 573"/>
                    <a:gd name="T28" fmla="*/ 61 w 493"/>
                    <a:gd name="T29" fmla="*/ 484 h 573"/>
                    <a:gd name="T30" fmla="*/ 61 w 493"/>
                    <a:gd name="T31" fmla="*/ 286 h 573"/>
                    <a:gd name="T32" fmla="*/ 92 w 493"/>
                    <a:gd name="T33" fmla="*/ 21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 h="573">
                      <a:moveTo>
                        <a:pt x="356" y="211"/>
                      </a:moveTo>
                      <a:lnTo>
                        <a:pt x="356" y="211"/>
                      </a:lnTo>
                      <a:cubicBezTo>
                        <a:pt x="356" y="203"/>
                        <a:pt x="466" y="101"/>
                        <a:pt x="400" y="18"/>
                      </a:cubicBezTo>
                      <a:cubicBezTo>
                        <a:pt x="387" y="0"/>
                        <a:pt x="334" y="110"/>
                        <a:pt x="259" y="158"/>
                      </a:cubicBezTo>
                      <a:cubicBezTo>
                        <a:pt x="220" y="189"/>
                        <a:pt x="123" y="246"/>
                        <a:pt x="123" y="277"/>
                      </a:cubicBezTo>
                      <a:cubicBezTo>
                        <a:pt x="123" y="489"/>
                        <a:pt x="123" y="489"/>
                        <a:pt x="123" y="489"/>
                      </a:cubicBezTo>
                      <a:cubicBezTo>
                        <a:pt x="123" y="528"/>
                        <a:pt x="272" y="572"/>
                        <a:pt x="387" y="572"/>
                      </a:cubicBezTo>
                      <a:cubicBezTo>
                        <a:pt x="431" y="572"/>
                        <a:pt x="492" y="308"/>
                        <a:pt x="492" y="264"/>
                      </a:cubicBezTo>
                      <a:cubicBezTo>
                        <a:pt x="492" y="220"/>
                        <a:pt x="360" y="225"/>
                        <a:pt x="356" y="211"/>
                      </a:cubicBezTo>
                      <a:close/>
                      <a:moveTo>
                        <a:pt x="92" y="216"/>
                      </a:moveTo>
                      <a:lnTo>
                        <a:pt x="92" y="216"/>
                      </a:lnTo>
                      <a:cubicBezTo>
                        <a:pt x="70" y="216"/>
                        <a:pt x="0" y="229"/>
                        <a:pt x="0" y="313"/>
                      </a:cubicBezTo>
                      <a:cubicBezTo>
                        <a:pt x="0" y="462"/>
                        <a:pt x="0" y="462"/>
                        <a:pt x="0" y="462"/>
                      </a:cubicBezTo>
                      <a:cubicBezTo>
                        <a:pt x="0" y="546"/>
                        <a:pt x="70" y="555"/>
                        <a:pt x="92" y="555"/>
                      </a:cubicBezTo>
                      <a:cubicBezTo>
                        <a:pt x="110" y="555"/>
                        <a:pt x="61" y="537"/>
                        <a:pt x="61" y="484"/>
                      </a:cubicBezTo>
                      <a:cubicBezTo>
                        <a:pt x="61" y="286"/>
                        <a:pt x="61" y="286"/>
                        <a:pt x="61" y="286"/>
                      </a:cubicBezTo>
                      <a:cubicBezTo>
                        <a:pt x="61" y="233"/>
                        <a:pt x="110" y="216"/>
                        <a:pt x="92" y="216"/>
                      </a:cubicBezTo>
                      <a:close/>
                    </a:path>
                  </a:pathLst>
                </a:custGeom>
                <a:solidFill>
                  <a:sysClr val="window" lastClr="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825623">
                    <a:defRPr/>
                  </a:pPr>
                  <a:endParaRPr lang="en-US" kern="0" dirty="0">
                    <a:solidFill>
                      <a:srgbClr val="91969B"/>
                    </a:solidFill>
                    <a:latin typeface="+mj-lt"/>
                  </a:endParaRPr>
                </a:p>
              </p:txBody>
            </p:sp>
          </p:grpSp>
        </p:grpSp>
        <p:grpSp>
          <p:nvGrpSpPr>
            <p:cNvPr id="25" name="Group 265"/>
            <p:cNvGrpSpPr/>
            <p:nvPr/>
          </p:nvGrpSpPr>
          <p:grpSpPr>
            <a:xfrm>
              <a:off x="5103050" y="2948922"/>
              <a:ext cx="573885" cy="425178"/>
              <a:chOff x="-3505348" y="8537055"/>
              <a:chExt cx="434975" cy="322263"/>
            </a:xfrm>
          </p:grpSpPr>
          <p:sp>
            <p:nvSpPr>
              <p:cNvPr id="40" name="Freeform 185"/>
              <p:cNvSpPr>
                <a:spLocks noEditPoints="1"/>
              </p:cNvSpPr>
              <p:nvPr/>
            </p:nvSpPr>
            <p:spPr bwMode="auto">
              <a:xfrm>
                <a:off x="-3505348" y="8537055"/>
                <a:ext cx="434975" cy="322263"/>
              </a:xfrm>
              <a:custGeom>
                <a:avLst/>
                <a:gdLst>
                  <a:gd name="T0" fmla="*/ 127 w 136"/>
                  <a:gd name="T1" fmla="*/ 100 h 100"/>
                  <a:gd name="T2" fmla="*/ 9 w 136"/>
                  <a:gd name="T3" fmla="*/ 100 h 100"/>
                  <a:gd name="T4" fmla="*/ 0 w 136"/>
                  <a:gd name="T5" fmla="*/ 91 h 100"/>
                  <a:gd name="T6" fmla="*/ 0 w 136"/>
                  <a:gd name="T7" fmla="*/ 8 h 100"/>
                  <a:gd name="T8" fmla="*/ 9 w 136"/>
                  <a:gd name="T9" fmla="*/ 0 h 100"/>
                  <a:gd name="T10" fmla="*/ 127 w 136"/>
                  <a:gd name="T11" fmla="*/ 0 h 100"/>
                  <a:gd name="T12" fmla="*/ 136 w 136"/>
                  <a:gd name="T13" fmla="*/ 8 h 100"/>
                  <a:gd name="T14" fmla="*/ 136 w 136"/>
                  <a:gd name="T15" fmla="*/ 91 h 100"/>
                  <a:gd name="T16" fmla="*/ 127 w 136"/>
                  <a:gd name="T17" fmla="*/ 100 h 100"/>
                  <a:gd name="T18" fmla="*/ 9 w 136"/>
                  <a:gd name="T19" fmla="*/ 6 h 100"/>
                  <a:gd name="T20" fmla="*/ 6 w 136"/>
                  <a:gd name="T21" fmla="*/ 8 h 100"/>
                  <a:gd name="T22" fmla="*/ 6 w 136"/>
                  <a:gd name="T23" fmla="*/ 91 h 100"/>
                  <a:gd name="T24" fmla="*/ 9 w 136"/>
                  <a:gd name="T25" fmla="*/ 94 h 100"/>
                  <a:gd name="T26" fmla="*/ 127 w 136"/>
                  <a:gd name="T27" fmla="*/ 94 h 100"/>
                  <a:gd name="T28" fmla="*/ 130 w 136"/>
                  <a:gd name="T29" fmla="*/ 91 h 100"/>
                  <a:gd name="T30" fmla="*/ 130 w 136"/>
                  <a:gd name="T31" fmla="*/ 8 h 100"/>
                  <a:gd name="T32" fmla="*/ 127 w 136"/>
                  <a:gd name="T33" fmla="*/ 6 h 100"/>
                  <a:gd name="T34" fmla="*/ 9 w 136"/>
                  <a:gd name="T35" fmla="*/ 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00">
                    <a:moveTo>
                      <a:pt x="127" y="100"/>
                    </a:moveTo>
                    <a:cubicBezTo>
                      <a:pt x="9" y="100"/>
                      <a:pt x="9" y="100"/>
                      <a:pt x="9" y="100"/>
                    </a:cubicBezTo>
                    <a:cubicBezTo>
                      <a:pt x="4" y="100"/>
                      <a:pt x="0" y="96"/>
                      <a:pt x="0" y="91"/>
                    </a:cubicBezTo>
                    <a:cubicBezTo>
                      <a:pt x="0" y="8"/>
                      <a:pt x="0" y="8"/>
                      <a:pt x="0" y="8"/>
                    </a:cubicBezTo>
                    <a:cubicBezTo>
                      <a:pt x="0" y="3"/>
                      <a:pt x="4" y="0"/>
                      <a:pt x="9" y="0"/>
                    </a:cubicBezTo>
                    <a:cubicBezTo>
                      <a:pt x="127" y="0"/>
                      <a:pt x="127" y="0"/>
                      <a:pt x="127" y="0"/>
                    </a:cubicBezTo>
                    <a:cubicBezTo>
                      <a:pt x="132" y="0"/>
                      <a:pt x="136" y="3"/>
                      <a:pt x="136" y="8"/>
                    </a:cubicBezTo>
                    <a:cubicBezTo>
                      <a:pt x="136" y="91"/>
                      <a:pt x="136" y="91"/>
                      <a:pt x="136" y="91"/>
                    </a:cubicBezTo>
                    <a:cubicBezTo>
                      <a:pt x="136" y="96"/>
                      <a:pt x="132" y="100"/>
                      <a:pt x="127" y="100"/>
                    </a:cubicBezTo>
                    <a:close/>
                    <a:moveTo>
                      <a:pt x="9" y="6"/>
                    </a:moveTo>
                    <a:cubicBezTo>
                      <a:pt x="7" y="6"/>
                      <a:pt x="6" y="7"/>
                      <a:pt x="6" y="8"/>
                    </a:cubicBezTo>
                    <a:cubicBezTo>
                      <a:pt x="6" y="91"/>
                      <a:pt x="6" y="91"/>
                      <a:pt x="6" y="91"/>
                    </a:cubicBezTo>
                    <a:cubicBezTo>
                      <a:pt x="6" y="93"/>
                      <a:pt x="7" y="94"/>
                      <a:pt x="9" y="94"/>
                    </a:cubicBezTo>
                    <a:cubicBezTo>
                      <a:pt x="127" y="94"/>
                      <a:pt x="127" y="94"/>
                      <a:pt x="127" y="94"/>
                    </a:cubicBezTo>
                    <a:cubicBezTo>
                      <a:pt x="129" y="94"/>
                      <a:pt x="130" y="93"/>
                      <a:pt x="130" y="91"/>
                    </a:cubicBezTo>
                    <a:cubicBezTo>
                      <a:pt x="130" y="8"/>
                      <a:pt x="130" y="8"/>
                      <a:pt x="130" y="8"/>
                    </a:cubicBezTo>
                    <a:cubicBezTo>
                      <a:pt x="130" y="7"/>
                      <a:pt x="129" y="6"/>
                      <a:pt x="127" y="6"/>
                    </a:cubicBez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41" name="Oval 186"/>
              <p:cNvSpPr>
                <a:spLocks noChangeArrowheads="1"/>
              </p:cNvSpPr>
              <p:nvPr/>
            </p:nvSpPr>
            <p:spPr bwMode="auto">
              <a:xfrm>
                <a:off x="-3414860" y="8602143"/>
                <a:ext cx="92075" cy="9048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42" name="Freeform 187"/>
              <p:cNvSpPr>
                <a:spLocks/>
              </p:cNvSpPr>
              <p:nvPr/>
            </p:nvSpPr>
            <p:spPr bwMode="auto">
              <a:xfrm>
                <a:off x="-3451373" y="8711680"/>
                <a:ext cx="163513" cy="69850"/>
              </a:xfrm>
              <a:custGeom>
                <a:avLst/>
                <a:gdLst>
                  <a:gd name="T0" fmla="*/ 51 w 51"/>
                  <a:gd name="T1" fmla="*/ 18 h 22"/>
                  <a:gd name="T2" fmla="*/ 47 w 51"/>
                  <a:gd name="T3" fmla="*/ 5 h 22"/>
                  <a:gd name="T4" fmla="*/ 39 w 51"/>
                  <a:gd name="T5" fmla="*/ 0 h 22"/>
                  <a:gd name="T6" fmla="*/ 13 w 51"/>
                  <a:gd name="T7" fmla="*/ 0 h 22"/>
                  <a:gd name="T8" fmla="*/ 5 w 51"/>
                  <a:gd name="T9" fmla="*/ 5 h 22"/>
                  <a:gd name="T10" fmla="*/ 0 w 51"/>
                  <a:gd name="T11" fmla="*/ 18 h 22"/>
                  <a:gd name="T12" fmla="*/ 1 w 51"/>
                  <a:gd name="T13" fmla="*/ 21 h 22"/>
                  <a:gd name="T14" fmla="*/ 3 w 51"/>
                  <a:gd name="T15" fmla="*/ 22 h 22"/>
                  <a:gd name="T16" fmla="*/ 48 w 51"/>
                  <a:gd name="T17" fmla="*/ 22 h 22"/>
                  <a:gd name="T18" fmla="*/ 51 w 51"/>
                  <a:gd name="T19" fmla="*/ 21 h 22"/>
                  <a:gd name="T20" fmla="*/ 51 w 51"/>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2">
                    <a:moveTo>
                      <a:pt x="51" y="18"/>
                    </a:moveTo>
                    <a:cubicBezTo>
                      <a:pt x="47" y="5"/>
                      <a:pt x="47" y="5"/>
                      <a:pt x="47" y="5"/>
                    </a:cubicBezTo>
                    <a:cubicBezTo>
                      <a:pt x="46" y="2"/>
                      <a:pt x="42" y="0"/>
                      <a:pt x="39" y="0"/>
                    </a:cubicBezTo>
                    <a:cubicBezTo>
                      <a:pt x="13" y="0"/>
                      <a:pt x="13" y="0"/>
                      <a:pt x="13" y="0"/>
                    </a:cubicBezTo>
                    <a:cubicBezTo>
                      <a:pt x="9" y="0"/>
                      <a:pt x="6" y="2"/>
                      <a:pt x="5" y="5"/>
                    </a:cubicBezTo>
                    <a:cubicBezTo>
                      <a:pt x="0" y="18"/>
                      <a:pt x="0" y="18"/>
                      <a:pt x="0" y="18"/>
                    </a:cubicBezTo>
                    <a:cubicBezTo>
                      <a:pt x="0" y="19"/>
                      <a:pt x="0" y="20"/>
                      <a:pt x="1" y="21"/>
                    </a:cubicBezTo>
                    <a:cubicBezTo>
                      <a:pt x="1" y="22"/>
                      <a:pt x="2" y="22"/>
                      <a:pt x="3" y="22"/>
                    </a:cubicBezTo>
                    <a:cubicBezTo>
                      <a:pt x="48" y="22"/>
                      <a:pt x="48" y="22"/>
                      <a:pt x="48" y="22"/>
                    </a:cubicBezTo>
                    <a:cubicBezTo>
                      <a:pt x="49" y="22"/>
                      <a:pt x="50" y="22"/>
                      <a:pt x="51" y="21"/>
                    </a:cubicBezTo>
                    <a:cubicBezTo>
                      <a:pt x="51" y="20"/>
                      <a:pt x="51" y="19"/>
                      <a:pt x="51"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43" name="Freeform 188"/>
              <p:cNvSpPr>
                <a:spLocks/>
              </p:cNvSpPr>
              <p:nvPr/>
            </p:nvSpPr>
            <p:spPr bwMode="auto">
              <a:xfrm>
                <a:off x="-3233885" y="8611668"/>
                <a:ext cx="109538" cy="19050"/>
              </a:xfrm>
              <a:custGeom>
                <a:avLst/>
                <a:gdLst>
                  <a:gd name="T0" fmla="*/ 31 w 34"/>
                  <a:gd name="T1" fmla="*/ 6 h 6"/>
                  <a:gd name="T2" fmla="*/ 3 w 34"/>
                  <a:gd name="T3" fmla="*/ 6 h 6"/>
                  <a:gd name="T4" fmla="*/ 0 w 34"/>
                  <a:gd name="T5" fmla="*/ 3 h 6"/>
                  <a:gd name="T6" fmla="*/ 3 w 34"/>
                  <a:gd name="T7" fmla="*/ 0 h 6"/>
                  <a:gd name="T8" fmla="*/ 31 w 34"/>
                  <a:gd name="T9" fmla="*/ 0 h 6"/>
                  <a:gd name="T10" fmla="*/ 34 w 34"/>
                  <a:gd name="T11" fmla="*/ 3 h 6"/>
                  <a:gd name="T12" fmla="*/ 31 w 3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4" h="6">
                    <a:moveTo>
                      <a:pt x="31" y="6"/>
                    </a:moveTo>
                    <a:cubicBezTo>
                      <a:pt x="3" y="6"/>
                      <a:pt x="3" y="6"/>
                      <a:pt x="3" y="6"/>
                    </a:cubicBezTo>
                    <a:cubicBezTo>
                      <a:pt x="1" y="6"/>
                      <a:pt x="0" y="5"/>
                      <a:pt x="0" y="3"/>
                    </a:cubicBezTo>
                    <a:cubicBezTo>
                      <a:pt x="0" y="1"/>
                      <a:pt x="1" y="0"/>
                      <a:pt x="3" y="0"/>
                    </a:cubicBezTo>
                    <a:cubicBezTo>
                      <a:pt x="31" y="0"/>
                      <a:pt x="31" y="0"/>
                      <a:pt x="31" y="0"/>
                    </a:cubicBezTo>
                    <a:cubicBezTo>
                      <a:pt x="33" y="0"/>
                      <a:pt x="34" y="1"/>
                      <a:pt x="34" y="3"/>
                    </a:cubicBezTo>
                    <a:cubicBezTo>
                      <a:pt x="34" y="5"/>
                      <a:pt x="33" y="6"/>
                      <a:pt x="31"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44" name="Freeform 189"/>
              <p:cNvSpPr>
                <a:spLocks/>
              </p:cNvSpPr>
              <p:nvPr/>
            </p:nvSpPr>
            <p:spPr bwMode="auto">
              <a:xfrm>
                <a:off x="-3233885" y="8681518"/>
                <a:ext cx="109538" cy="20638"/>
              </a:xfrm>
              <a:custGeom>
                <a:avLst/>
                <a:gdLst>
                  <a:gd name="T0" fmla="*/ 31 w 34"/>
                  <a:gd name="T1" fmla="*/ 6 h 6"/>
                  <a:gd name="T2" fmla="*/ 3 w 34"/>
                  <a:gd name="T3" fmla="*/ 6 h 6"/>
                  <a:gd name="T4" fmla="*/ 0 w 34"/>
                  <a:gd name="T5" fmla="*/ 3 h 6"/>
                  <a:gd name="T6" fmla="*/ 3 w 34"/>
                  <a:gd name="T7" fmla="*/ 0 h 6"/>
                  <a:gd name="T8" fmla="*/ 31 w 34"/>
                  <a:gd name="T9" fmla="*/ 0 h 6"/>
                  <a:gd name="T10" fmla="*/ 34 w 34"/>
                  <a:gd name="T11" fmla="*/ 3 h 6"/>
                  <a:gd name="T12" fmla="*/ 31 w 3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4" h="6">
                    <a:moveTo>
                      <a:pt x="31" y="6"/>
                    </a:moveTo>
                    <a:cubicBezTo>
                      <a:pt x="3" y="6"/>
                      <a:pt x="3" y="6"/>
                      <a:pt x="3" y="6"/>
                    </a:cubicBezTo>
                    <a:cubicBezTo>
                      <a:pt x="1" y="6"/>
                      <a:pt x="0" y="5"/>
                      <a:pt x="0" y="3"/>
                    </a:cubicBezTo>
                    <a:cubicBezTo>
                      <a:pt x="0" y="2"/>
                      <a:pt x="1" y="0"/>
                      <a:pt x="3" y="0"/>
                    </a:cubicBezTo>
                    <a:cubicBezTo>
                      <a:pt x="31" y="0"/>
                      <a:pt x="31" y="0"/>
                      <a:pt x="31" y="0"/>
                    </a:cubicBezTo>
                    <a:cubicBezTo>
                      <a:pt x="33" y="0"/>
                      <a:pt x="34" y="2"/>
                      <a:pt x="34" y="3"/>
                    </a:cubicBezTo>
                    <a:cubicBezTo>
                      <a:pt x="34" y="5"/>
                      <a:pt x="33" y="6"/>
                      <a:pt x="31"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45" name="Freeform 190"/>
              <p:cNvSpPr>
                <a:spLocks/>
              </p:cNvSpPr>
              <p:nvPr/>
            </p:nvSpPr>
            <p:spPr bwMode="auto">
              <a:xfrm>
                <a:off x="-3233885" y="8752955"/>
                <a:ext cx="109538" cy="19050"/>
              </a:xfrm>
              <a:custGeom>
                <a:avLst/>
                <a:gdLst>
                  <a:gd name="T0" fmla="*/ 31 w 34"/>
                  <a:gd name="T1" fmla="*/ 6 h 6"/>
                  <a:gd name="T2" fmla="*/ 3 w 34"/>
                  <a:gd name="T3" fmla="*/ 6 h 6"/>
                  <a:gd name="T4" fmla="*/ 0 w 34"/>
                  <a:gd name="T5" fmla="*/ 3 h 6"/>
                  <a:gd name="T6" fmla="*/ 3 w 34"/>
                  <a:gd name="T7" fmla="*/ 0 h 6"/>
                  <a:gd name="T8" fmla="*/ 31 w 34"/>
                  <a:gd name="T9" fmla="*/ 0 h 6"/>
                  <a:gd name="T10" fmla="*/ 34 w 34"/>
                  <a:gd name="T11" fmla="*/ 3 h 6"/>
                  <a:gd name="T12" fmla="*/ 31 w 3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4" h="6">
                    <a:moveTo>
                      <a:pt x="31" y="6"/>
                    </a:moveTo>
                    <a:cubicBezTo>
                      <a:pt x="3" y="6"/>
                      <a:pt x="3" y="6"/>
                      <a:pt x="3" y="6"/>
                    </a:cubicBezTo>
                    <a:cubicBezTo>
                      <a:pt x="1" y="6"/>
                      <a:pt x="0" y="5"/>
                      <a:pt x="0" y="3"/>
                    </a:cubicBezTo>
                    <a:cubicBezTo>
                      <a:pt x="0" y="2"/>
                      <a:pt x="1" y="0"/>
                      <a:pt x="3" y="0"/>
                    </a:cubicBezTo>
                    <a:cubicBezTo>
                      <a:pt x="31" y="0"/>
                      <a:pt x="31" y="0"/>
                      <a:pt x="31" y="0"/>
                    </a:cubicBezTo>
                    <a:cubicBezTo>
                      <a:pt x="33" y="0"/>
                      <a:pt x="34" y="2"/>
                      <a:pt x="34" y="3"/>
                    </a:cubicBezTo>
                    <a:cubicBezTo>
                      <a:pt x="34" y="5"/>
                      <a:pt x="33" y="6"/>
                      <a:pt x="31"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grpSp>
        <p:grpSp>
          <p:nvGrpSpPr>
            <p:cNvPr id="26" name="Group 265"/>
            <p:cNvGrpSpPr/>
            <p:nvPr/>
          </p:nvGrpSpPr>
          <p:grpSpPr>
            <a:xfrm>
              <a:off x="5097015" y="3561885"/>
              <a:ext cx="573885" cy="425178"/>
              <a:chOff x="-3505348" y="8537055"/>
              <a:chExt cx="434975" cy="322263"/>
            </a:xfrm>
          </p:grpSpPr>
          <p:sp>
            <p:nvSpPr>
              <p:cNvPr id="34" name="Freeform 185"/>
              <p:cNvSpPr>
                <a:spLocks noEditPoints="1"/>
              </p:cNvSpPr>
              <p:nvPr/>
            </p:nvSpPr>
            <p:spPr bwMode="auto">
              <a:xfrm>
                <a:off x="-3505348" y="8537055"/>
                <a:ext cx="434975" cy="322263"/>
              </a:xfrm>
              <a:custGeom>
                <a:avLst/>
                <a:gdLst>
                  <a:gd name="T0" fmla="*/ 127 w 136"/>
                  <a:gd name="T1" fmla="*/ 100 h 100"/>
                  <a:gd name="T2" fmla="*/ 9 w 136"/>
                  <a:gd name="T3" fmla="*/ 100 h 100"/>
                  <a:gd name="T4" fmla="*/ 0 w 136"/>
                  <a:gd name="T5" fmla="*/ 91 h 100"/>
                  <a:gd name="T6" fmla="*/ 0 w 136"/>
                  <a:gd name="T7" fmla="*/ 8 h 100"/>
                  <a:gd name="T8" fmla="*/ 9 w 136"/>
                  <a:gd name="T9" fmla="*/ 0 h 100"/>
                  <a:gd name="T10" fmla="*/ 127 w 136"/>
                  <a:gd name="T11" fmla="*/ 0 h 100"/>
                  <a:gd name="T12" fmla="*/ 136 w 136"/>
                  <a:gd name="T13" fmla="*/ 8 h 100"/>
                  <a:gd name="T14" fmla="*/ 136 w 136"/>
                  <a:gd name="T15" fmla="*/ 91 h 100"/>
                  <a:gd name="T16" fmla="*/ 127 w 136"/>
                  <a:gd name="T17" fmla="*/ 100 h 100"/>
                  <a:gd name="T18" fmla="*/ 9 w 136"/>
                  <a:gd name="T19" fmla="*/ 6 h 100"/>
                  <a:gd name="T20" fmla="*/ 6 w 136"/>
                  <a:gd name="T21" fmla="*/ 8 h 100"/>
                  <a:gd name="T22" fmla="*/ 6 w 136"/>
                  <a:gd name="T23" fmla="*/ 91 h 100"/>
                  <a:gd name="T24" fmla="*/ 9 w 136"/>
                  <a:gd name="T25" fmla="*/ 94 h 100"/>
                  <a:gd name="T26" fmla="*/ 127 w 136"/>
                  <a:gd name="T27" fmla="*/ 94 h 100"/>
                  <a:gd name="T28" fmla="*/ 130 w 136"/>
                  <a:gd name="T29" fmla="*/ 91 h 100"/>
                  <a:gd name="T30" fmla="*/ 130 w 136"/>
                  <a:gd name="T31" fmla="*/ 8 h 100"/>
                  <a:gd name="T32" fmla="*/ 127 w 136"/>
                  <a:gd name="T33" fmla="*/ 6 h 100"/>
                  <a:gd name="T34" fmla="*/ 9 w 136"/>
                  <a:gd name="T35" fmla="*/ 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00">
                    <a:moveTo>
                      <a:pt x="127" y="100"/>
                    </a:moveTo>
                    <a:cubicBezTo>
                      <a:pt x="9" y="100"/>
                      <a:pt x="9" y="100"/>
                      <a:pt x="9" y="100"/>
                    </a:cubicBezTo>
                    <a:cubicBezTo>
                      <a:pt x="4" y="100"/>
                      <a:pt x="0" y="96"/>
                      <a:pt x="0" y="91"/>
                    </a:cubicBezTo>
                    <a:cubicBezTo>
                      <a:pt x="0" y="8"/>
                      <a:pt x="0" y="8"/>
                      <a:pt x="0" y="8"/>
                    </a:cubicBezTo>
                    <a:cubicBezTo>
                      <a:pt x="0" y="3"/>
                      <a:pt x="4" y="0"/>
                      <a:pt x="9" y="0"/>
                    </a:cubicBezTo>
                    <a:cubicBezTo>
                      <a:pt x="127" y="0"/>
                      <a:pt x="127" y="0"/>
                      <a:pt x="127" y="0"/>
                    </a:cubicBezTo>
                    <a:cubicBezTo>
                      <a:pt x="132" y="0"/>
                      <a:pt x="136" y="3"/>
                      <a:pt x="136" y="8"/>
                    </a:cubicBezTo>
                    <a:cubicBezTo>
                      <a:pt x="136" y="91"/>
                      <a:pt x="136" y="91"/>
                      <a:pt x="136" y="91"/>
                    </a:cubicBezTo>
                    <a:cubicBezTo>
                      <a:pt x="136" y="96"/>
                      <a:pt x="132" y="100"/>
                      <a:pt x="127" y="100"/>
                    </a:cubicBezTo>
                    <a:close/>
                    <a:moveTo>
                      <a:pt x="9" y="6"/>
                    </a:moveTo>
                    <a:cubicBezTo>
                      <a:pt x="7" y="6"/>
                      <a:pt x="6" y="7"/>
                      <a:pt x="6" y="8"/>
                    </a:cubicBezTo>
                    <a:cubicBezTo>
                      <a:pt x="6" y="91"/>
                      <a:pt x="6" y="91"/>
                      <a:pt x="6" y="91"/>
                    </a:cubicBezTo>
                    <a:cubicBezTo>
                      <a:pt x="6" y="93"/>
                      <a:pt x="7" y="94"/>
                      <a:pt x="9" y="94"/>
                    </a:cubicBezTo>
                    <a:cubicBezTo>
                      <a:pt x="127" y="94"/>
                      <a:pt x="127" y="94"/>
                      <a:pt x="127" y="94"/>
                    </a:cubicBezTo>
                    <a:cubicBezTo>
                      <a:pt x="129" y="94"/>
                      <a:pt x="130" y="93"/>
                      <a:pt x="130" y="91"/>
                    </a:cubicBezTo>
                    <a:cubicBezTo>
                      <a:pt x="130" y="8"/>
                      <a:pt x="130" y="8"/>
                      <a:pt x="130" y="8"/>
                    </a:cubicBezTo>
                    <a:cubicBezTo>
                      <a:pt x="130" y="7"/>
                      <a:pt x="129" y="6"/>
                      <a:pt x="127" y="6"/>
                    </a:cubicBez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35" name="Oval 186"/>
              <p:cNvSpPr>
                <a:spLocks noChangeArrowheads="1"/>
              </p:cNvSpPr>
              <p:nvPr/>
            </p:nvSpPr>
            <p:spPr bwMode="auto">
              <a:xfrm>
                <a:off x="-3414860" y="8602143"/>
                <a:ext cx="92075" cy="90488"/>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36" name="Freeform 187"/>
              <p:cNvSpPr>
                <a:spLocks/>
              </p:cNvSpPr>
              <p:nvPr/>
            </p:nvSpPr>
            <p:spPr bwMode="auto">
              <a:xfrm>
                <a:off x="-3451373" y="8711680"/>
                <a:ext cx="163513" cy="69850"/>
              </a:xfrm>
              <a:custGeom>
                <a:avLst/>
                <a:gdLst>
                  <a:gd name="T0" fmla="*/ 51 w 51"/>
                  <a:gd name="T1" fmla="*/ 18 h 22"/>
                  <a:gd name="T2" fmla="*/ 47 w 51"/>
                  <a:gd name="T3" fmla="*/ 5 h 22"/>
                  <a:gd name="T4" fmla="*/ 39 w 51"/>
                  <a:gd name="T5" fmla="*/ 0 h 22"/>
                  <a:gd name="T6" fmla="*/ 13 w 51"/>
                  <a:gd name="T7" fmla="*/ 0 h 22"/>
                  <a:gd name="T8" fmla="*/ 5 w 51"/>
                  <a:gd name="T9" fmla="*/ 5 h 22"/>
                  <a:gd name="T10" fmla="*/ 0 w 51"/>
                  <a:gd name="T11" fmla="*/ 18 h 22"/>
                  <a:gd name="T12" fmla="*/ 1 w 51"/>
                  <a:gd name="T13" fmla="*/ 21 h 22"/>
                  <a:gd name="T14" fmla="*/ 3 w 51"/>
                  <a:gd name="T15" fmla="*/ 22 h 22"/>
                  <a:gd name="T16" fmla="*/ 48 w 51"/>
                  <a:gd name="T17" fmla="*/ 22 h 22"/>
                  <a:gd name="T18" fmla="*/ 51 w 51"/>
                  <a:gd name="T19" fmla="*/ 21 h 22"/>
                  <a:gd name="T20" fmla="*/ 51 w 51"/>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2">
                    <a:moveTo>
                      <a:pt x="51" y="18"/>
                    </a:moveTo>
                    <a:cubicBezTo>
                      <a:pt x="47" y="5"/>
                      <a:pt x="47" y="5"/>
                      <a:pt x="47" y="5"/>
                    </a:cubicBezTo>
                    <a:cubicBezTo>
                      <a:pt x="46" y="2"/>
                      <a:pt x="42" y="0"/>
                      <a:pt x="39" y="0"/>
                    </a:cubicBezTo>
                    <a:cubicBezTo>
                      <a:pt x="13" y="0"/>
                      <a:pt x="13" y="0"/>
                      <a:pt x="13" y="0"/>
                    </a:cubicBezTo>
                    <a:cubicBezTo>
                      <a:pt x="9" y="0"/>
                      <a:pt x="6" y="2"/>
                      <a:pt x="5" y="5"/>
                    </a:cubicBezTo>
                    <a:cubicBezTo>
                      <a:pt x="0" y="18"/>
                      <a:pt x="0" y="18"/>
                      <a:pt x="0" y="18"/>
                    </a:cubicBezTo>
                    <a:cubicBezTo>
                      <a:pt x="0" y="19"/>
                      <a:pt x="0" y="20"/>
                      <a:pt x="1" y="21"/>
                    </a:cubicBezTo>
                    <a:cubicBezTo>
                      <a:pt x="1" y="22"/>
                      <a:pt x="2" y="22"/>
                      <a:pt x="3" y="22"/>
                    </a:cubicBezTo>
                    <a:cubicBezTo>
                      <a:pt x="48" y="22"/>
                      <a:pt x="48" y="22"/>
                      <a:pt x="48" y="22"/>
                    </a:cubicBezTo>
                    <a:cubicBezTo>
                      <a:pt x="49" y="22"/>
                      <a:pt x="50" y="22"/>
                      <a:pt x="51" y="21"/>
                    </a:cubicBezTo>
                    <a:cubicBezTo>
                      <a:pt x="51" y="20"/>
                      <a:pt x="51" y="19"/>
                      <a:pt x="51" y="18"/>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37" name="Freeform 188"/>
              <p:cNvSpPr>
                <a:spLocks/>
              </p:cNvSpPr>
              <p:nvPr/>
            </p:nvSpPr>
            <p:spPr bwMode="auto">
              <a:xfrm>
                <a:off x="-3233885" y="8611668"/>
                <a:ext cx="109538" cy="19050"/>
              </a:xfrm>
              <a:custGeom>
                <a:avLst/>
                <a:gdLst>
                  <a:gd name="T0" fmla="*/ 31 w 34"/>
                  <a:gd name="T1" fmla="*/ 6 h 6"/>
                  <a:gd name="T2" fmla="*/ 3 w 34"/>
                  <a:gd name="T3" fmla="*/ 6 h 6"/>
                  <a:gd name="T4" fmla="*/ 0 w 34"/>
                  <a:gd name="T5" fmla="*/ 3 h 6"/>
                  <a:gd name="T6" fmla="*/ 3 w 34"/>
                  <a:gd name="T7" fmla="*/ 0 h 6"/>
                  <a:gd name="T8" fmla="*/ 31 w 34"/>
                  <a:gd name="T9" fmla="*/ 0 h 6"/>
                  <a:gd name="T10" fmla="*/ 34 w 34"/>
                  <a:gd name="T11" fmla="*/ 3 h 6"/>
                  <a:gd name="T12" fmla="*/ 31 w 3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4" h="6">
                    <a:moveTo>
                      <a:pt x="31" y="6"/>
                    </a:moveTo>
                    <a:cubicBezTo>
                      <a:pt x="3" y="6"/>
                      <a:pt x="3" y="6"/>
                      <a:pt x="3" y="6"/>
                    </a:cubicBezTo>
                    <a:cubicBezTo>
                      <a:pt x="1" y="6"/>
                      <a:pt x="0" y="5"/>
                      <a:pt x="0" y="3"/>
                    </a:cubicBezTo>
                    <a:cubicBezTo>
                      <a:pt x="0" y="1"/>
                      <a:pt x="1" y="0"/>
                      <a:pt x="3" y="0"/>
                    </a:cubicBezTo>
                    <a:cubicBezTo>
                      <a:pt x="31" y="0"/>
                      <a:pt x="31" y="0"/>
                      <a:pt x="31" y="0"/>
                    </a:cubicBezTo>
                    <a:cubicBezTo>
                      <a:pt x="33" y="0"/>
                      <a:pt x="34" y="1"/>
                      <a:pt x="34" y="3"/>
                    </a:cubicBezTo>
                    <a:cubicBezTo>
                      <a:pt x="34" y="5"/>
                      <a:pt x="33" y="6"/>
                      <a:pt x="31"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38" name="Freeform 189"/>
              <p:cNvSpPr>
                <a:spLocks/>
              </p:cNvSpPr>
              <p:nvPr/>
            </p:nvSpPr>
            <p:spPr bwMode="auto">
              <a:xfrm>
                <a:off x="-3233885" y="8681518"/>
                <a:ext cx="109538" cy="20638"/>
              </a:xfrm>
              <a:custGeom>
                <a:avLst/>
                <a:gdLst>
                  <a:gd name="T0" fmla="*/ 31 w 34"/>
                  <a:gd name="T1" fmla="*/ 6 h 6"/>
                  <a:gd name="T2" fmla="*/ 3 w 34"/>
                  <a:gd name="T3" fmla="*/ 6 h 6"/>
                  <a:gd name="T4" fmla="*/ 0 w 34"/>
                  <a:gd name="T5" fmla="*/ 3 h 6"/>
                  <a:gd name="T6" fmla="*/ 3 w 34"/>
                  <a:gd name="T7" fmla="*/ 0 h 6"/>
                  <a:gd name="T8" fmla="*/ 31 w 34"/>
                  <a:gd name="T9" fmla="*/ 0 h 6"/>
                  <a:gd name="T10" fmla="*/ 34 w 34"/>
                  <a:gd name="T11" fmla="*/ 3 h 6"/>
                  <a:gd name="T12" fmla="*/ 31 w 3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4" h="6">
                    <a:moveTo>
                      <a:pt x="31" y="6"/>
                    </a:moveTo>
                    <a:cubicBezTo>
                      <a:pt x="3" y="6"/>
                      <a:pt x="3" y="6"/>
                      <a:pt x="3" y="6"/>
                    </a:cubicBezTo>
                    <a:cubicBezTo>
                      <a:pt x="1" y="6"/>
                      <a:pt x="0" y="5"/>
                      <a:pt x="0" y="3"/>
                    </a:cubicBezTo>
                    <a:cubicBezTo>
                      <a:pt x="0" y="2"/>
                      <a:pt x="1" y="0"/>
                      <a:pt x="3" y="0"/>
                    </a:cubicBezTo>
                    <a:cubicBezTo>
                      <a:pt x="31" y="0"/>
                      <a:pt x="31" y="0"/>
                      <a:pt x="31" y="0"/>
                    </a:cubicBezTo>
                    <a:cubicBezTo>
                      <a:pt x="33" y="0"/>
                      <a:pt x="34" y="2"/>
                      <a:pt x="34" y="3"/>
                    </a:cubicBezTo>
                    <a:cubicBezTo>
                      <a:pt x="34" y="5"/>
                      <a:pt x="33" y="6"/>
                      <a:pt x="31"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39" name="Freeform 190"/>
              <p:cNvSpPr>
                <a:spLocks/>
              </p:cNvSpPr>
              <p:nvPr/>
            </p:nvSpPr>
            <p:spPr bwMode="auto">
              <a:xfrm>
                <a:off x="-3233885" y="8752955"/>
                <a:ext cx="109538" cy="19050"/>
              </a:xfrm>
              <a:custGeom>
                <a:avLst/>
                <a:gdLst>
                  <a:gd name="T0" fmla="*/ 31 w 34"/>
                  <a:gd name="T1" fmla="*/ 6 h 6"/>
                  <a:gd name="T2" fmla="*/ 3 w 34"/>
                  <a:gd name="T3" fmla="*/ 6 h 6"/>
                  <a:gd name="T4" fmla="*/ 0 w 34"/>
                  <a:gd name="T5" fmla="*/ 3 h 6"/>
                  <a:gd name="T6" fmla="*/ 3 w 34"/>
                  <a:gd name="T7" fmla="*/ 0 h 6"/>
                  <a:gd name="T8" fmla="*/ 31 w 34"/>
                  <a:gd name="T9" fmla="*/ 0 h 6"/>
                  <a:gd name="T10" fmla="*/ 34 w 34"/>
                  <a:gd name="T11" fmla="*/ 3 h 6"/>
                  <a:gd name="T12" fmla="*/ 31 w 3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4" h="6">
                    <a:moveTo>
                      <a:pt x="31" y="6"/>
                    </a:moveTo>
                    <a:cubicBezTo>
                      <a:pt x="3" y="6"/>
                      <a:pt x="3" y="6"/>
                      <a:pt x="3" y="6"/>
                    </a:cubicBezTo>
                    <a:cubicBezTo>
                      <a:pt x="1" y="6"/>
                      <a:pt x="0" y="5"/>
                      <a:pt x="0" y="3"/>
                    </a:cubicBezTo>
                    <a:cubicBezTo>
                      <a:pt x="0" y="2"/>
                      <a:pt x="1" y="0"/>
                      <a:pt x="3" y="0"/>
                    </a:cubicBezTo>
                    <a:cubicBezTo>
                      <a:pt x="31" y="0"/>
                      <a:pt x="31" y="0"/>
                      <a:pt x="31" y="0"/>
                    </a:cubicBezTo>
                    <a:cubicBezTo>
                      <a:pt x="33" y="0"/>
                      <a:pt x="34" y="2"/>
                      <a:pt x="34" y="3"/>
                    </a:cubicBezTo>
                    <a:cubicBezTo>
                      <a:pt x="34" y="5"/>
                      <a:pt x="33" y="6"/>
                      <a:pt x="31"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grpSp>
        <p:grpSp>
          <p:nvGrpSpPr>
            <p:cNvPr id="27" name="Group 265"/>
            <p:cNvGrpSpPr/>
            <p:nvPr/>
          </p:nvGrpSpPr>
          <p:grpSpPr>
            <a:xfrm>
              <a:off x="5097016" y="4155950"/>
              <a:ext cx="573885" cy="425178"/>
              <a:chOff x="-3505348" y="8537055"/>
              <a:chExt cx="434975" cy="322263"/>
            </a:xfrm>
          </p:grpSpPr>
          <p:sp>
            <p:nvSpPr>
              <p:cNvPr id="28" name="Freeform 185"/>
              <p:cNvSpPr>
                <a:spLocks noEditPoints="1"/>
              </p:cNvSpPr>
              <p:nvPr/>
            </p:nvSpPr>
            <p:spPr bwMode="auto">
              <a:xfrm>
                <a:off x="-3505348" y="8537055"/>
                <a:ext cx="434975" cy="322263"/>
              </a:xfrm>
              <a:custGeom>
                <a:avLst/>
                <a:gdLst>
                  <a:gd name="T0" fmla="*/ 127 w 136"/>
                  <a:gd name="T1" fmla="*/ 100 h 100"/>
                  <a:gd name="T2" fmla="*/ 9 w 136"/>
                  <a:gd name="T3" fmla="*/ 100 h 100"/>
                  <a:gd name="T4" fmla="*/ 0 w 136"/>
                  <a:gd name="T5" fmla="*/ 91 h 100"/>
                  <a:gd name="T6" fmla="*/ 0 w 136"/>
                  <a:gd name="T7" fmla="*/ 8 h 100"/>
                  <a:gd name="T8" fmla="*/ 9 w 136"/>
                  <a:gd name="T9" fmla="*/ 0 h 100"/>
                  <a:gd name="T10" fmla="*/ 127 w 136"/>
                  <a:gd name="T11" fmla="*/ 0 h 100"/>
                  <a:gd name="T12" fmla="*/ 136 w 136"/>
                  <a:gd name="T13" fmla="*/ 8 h 100"/>
                  <a:gd name="T14" fmla="*/ 136 w 136"/>
                  <a:gd name="T15" fmla="*/ 91 h 100"/>
                  <a:gd name="T16" fmla="*/ 127 w 136"/>
                  <a:gd name="T17" fmla="*/ 100 h 100"/>
                  <a:gd name="T18" fmla="*/ 9 w 136"/>
                  <a:gd name="T19" fmla="*/ 6 h 100"/>
                  <a:gd name="T20" fmla="*/ 6 w 136"/>
                  <a:gd name="T21" fmla="*/ 8 h 100"/>
                  <a:gd name="T22" fmla="*/ 6 w 136"/>
                  <a:gd name="T23" fmla="*/ 91 h 100"/>
                  <a:gd name="T24" fmla="*/ 9 w 136"/>
                  <a:gd name="T25" fmla="*/ 94 h 100"/>
                  <a:gd name="T26" fmla="*/ 127 w 136"/>
                  <a:gd name="T27" fmla="*/ 94 h 100"/>
                  <a:gd name="T28" fmla="*/ 130 w 136"/>
                  <a:gd name="T29" fmla="*/ 91 h 100"/>
                  <a:gd name="T30" fmla="*/ 130 w 136"/>
                  <a:gd name="T31" fmla="*/ 8 h 100"/>
                  <a:gd name="T32" fmla="*/ 127 w 136"/>
                  <a:gd name="T33" fmla="*/ 6 h 100"/>
                  <a:gd name="T34" fmla="*/ 9 w 136"/>
                  <a:gd name="T35" fmla="*/ 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00">
                    <a:moveTo>
                      <a:pt x="127" y="100"/>
                    </a:moveTo>
                    <a:cubicBezTo>
                      <a:pt x="9" y="100"/>
                      <a:pt x="9" y="100"/>
                      <a:pt x="9" y="100"/>
                    </a:cubicBezTo>
                    <a:cubicBezTo>
                      <a:pt x="4" y="100"/>
                      <a:pt x="0" y="96"/>
                      <a:pt x="0" y="91"/>
                    </a:cubicBezTo>
                    <a:cubicBezTo>
                      <a:pt x="0" y="8"/>
                      <a:pt x="0" y="8"/>
                      <a:pt x="0" y="8"/>
                    </a:cubicBezTo>
                    <a:cubicBezTo>
                      <a:pt x="0" y="3"/>
                      <a:pt x="4" y="0"/>
                      <a:pt x="9" y="0"/>
                    </a:cubicBezTo>
                    <a:cubicBezTo>
                      <a:pt x="127" y="0"/>
                      <a:pt x="127" y="0"/>
                      <a:pt x="127" y="0"/>
                    </a:cubicBezTo>
                    <a:cubicBezTo>
                      <a:pt x="132" y="0"/>
                      <a:pt x="136" y="3"/>
                      <a:pt x="136" y="8"/>
                    </a:cubicBezTo>
                    <a:cubicBezTo>
                      <a:pt x="136" y="91"/>
                      <a:pt x="136" y="91"/>
                      <a:pt x="136" y="91"/>
                    </a:cubicBezTo>
                    <a:cubicBezTo>
                      <a:pt x="136" y="96"/>
                      <a:pt x="132" y="100"/>
                      <a:pt x="127" y="100"/>
                    </a:cubicBezTo>
                    <a:close/>
                    <a:moveTo>
                      <a:pt x="9" y="6"/>
                    </a:moveTo>
                    <a:cubicBezTo>
                      <a:pt x="7" y="6"/>
                      <a:pt x="6" y="7"/>
                      <a:pt x="6" y="8"/>
                    </a:cubicBezTo>
                    <a:cubicBezTo>
                      <a:pt x="6" y="91"/>
                      <a:pt x="6" y="91"/>
                      <a:pt x="6" y="91"/>
                    </a:cubicBezTo>
                    <a:cubicBezTo>
                      <a:pt x="6" y="93"/>
                      <a:pt x="7" y="94"/>
                      <a:pt x="9" y="94"/>
                    </a:cubicBezTo>
                    <a:cubicBezTo>
                      <a:pt x="127" y="94"/>
                      <a:pt x="127" y="94"/>
                      <a:pt x="127" y="94"/>
                    </a:cubicBezTo>
                    <a:cubicBezTo>
                      <a:pt x="129" y="94"/>
                      <a:pt x="130" y="93"/>
                      <a:pt x="130" y="91"/>
                    </a:cubicBezTo>
                    <a:cubicBezTo>
                      <a:pt x="130" y="8"/>
                      <a:pt x="130" y="8"/>
                      <a:pt x="130" y="8"/>
                    </a:cubicBezTo>
                    <a:cubicBezTo>
                      <a:pt x="130" y="7"/>
                      <a:pt x="129" y="6"/>
                      <a:pt x="127" y="6"/>
                    </a:cubicBez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29" name="Oval 186"/>
              <p:cNvSpPr>
                <a:spLocks noChangeArrowheads="1"/>
              </p:cNvSpPr>
              <p:nvPr/>
            </p:nvSpPr>
            <p:spPr bwMode="auto">
              <a:xfrm>
                <a:off x="-3414860" y="8602143"/>
                <a:ext cx="92075" cy="9048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30" name="Freeform 187"/>
              <p:cNvSpPr>
                <a:spLocks/>
              </p:cNvSpPr>
              <p:nvPr/>
            </p:nvSpPr>
            <p:spPr bwMode="auto">
              <a:xfrm>
                <a:off x="-3451373" y="8711680"/>
                <a:ext cx="163513" cy="69850"/>
              </a:xfrm>
              <a:custGeom>
                <a:avLst/>
                <a:gdLst>
                  <a:gd name="T0" fmla="*/ 51 w 51"/>
                  <a:gd name="T1" fmla="*/ 18 h 22"/>
                  <a:gd name="T2" fmla="*/ 47 w 51"/>
                  <a:gd name="T3" fmla="*/ 5 h 22"/>
                  <a:gd name="T4" fmla="*/ 39 w 51"/>
                  <a:gd name="T5" fmla="*/ 0 h 22"/>
                  <a:gd name="T6" fmla="*/ 13 w 51"/>
                  <a:gd name="T7" fmla="*/ 0 h 22"/>
                  <a:gd name="T8" fmla="*/ 5 w 51"/>
                  <a:gd name="T9" fmla="*/ 5 h 22"/>
                  <a:gd name="T10" fmla="*/ 0 w 51"/>
                  <a:gd name="T11" fmla="*/ 18 h 22"/>
                  <a:gd name="T12" fmla="*/ 1 w 51"/>
                  <a:gd name="T13" fmla="*/ 21 h 22"/>
                  <a:gd name="T14" fmla="*/ 3 w 51"/>
                  <a:gd name="T15" fmla="*/ 22 h 22"/>
                  <a:gd name="T16" fmla="*/ 48 w 51"/>
                  <a:gd name="T17" fmla="*/ 22 h 22"/>
                  <a:gd name="T18" fmla="*/ 51 w 51"/>
                  <a:gd name="T19" fmla="*/ 21 h 22"/>
                  <a:gd name="T20" fmla="*/ 51 w 51"/>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2">
                    <a:moveTo>
                      <a:pt x="51" y="18"/>
                    </a:moveTo>
                    <a:cubicBezTo>
                      <a:pt x="47" y="5"/>
                      <a:pt x="47" y="5"/>
                      <a:pt x="47" y="5"/>
                    </a:cubicBezTo>
                    <a:cubicBezTo>
                      <a:pt x="46" y="2"/>
                      <a:pt x="42" y="0"/>
                      <a:pt x="39" y="0"/>
                    </a:cubicBezTo>
                    <a:cubicBezTo>
                      <a:pt x="13" y="0"/>
                      <a:pt x="13" y="0"/>
                      <a:pt x="13" y="0"/>
                    </a:cubicBezTo>
                    <a:cubicBezTo>
                      <a:pt x="9" y="0"/>
                      <a:pt x="6" y="2"/>
                      <a:pt x="5" y="5"/>
                    </a:cubicBezTo>
                    <a:cubicBezTo>
                      <a:pt x="0" y="18"/>
                      <a:pt x="0" y="18"/>
                      <a:pt x="0" y="18"/>
                    </a:cubicBezTo>
                    <a:cubicBezTo>
                      <a:pt x="0" y="19"/>
                      <a:pt x="0" y="20"/>
                      <a:pt x="1" y="21"/>
                    </a:cubicBezTo>
                    <a:cubicBezTo>
                      <a:pt x="1" y="22"/>
                      <a:pt x="2" y="22"/>
                      <a:pt x="3" y="22"/>
                    </a:cubicBezTo>
                    <a:cubicBezTo>
                      <a:pt x="48" y="22"/>
                      <a:pt x="48" y="22"/>
                      <a:pt x="48" y="22"/>
                    </a:cubicBezTo>
                    <a:cubicBezTo>
                      <a:pt x="49" y="22"/>
                      <a:pt x="50" y="22"/>
                      <a:pt x="51" y="21"/>
                    </a:cubicBezTo>
                    <a:cubicBezTo>
                      <a:pt x="51" y="20"/>
                      <a:pt x="51" y="19"/>
                      <a:pt x="51" y="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31" name="Freeform 188"/>
              <p:cNvSpPr>
                <a:spLocks/>
              </p:cNvSpPr>
              <p:nvPr/>
            </p:nvSpPr>
            <p:spPr bwMode="auto">
              <a:xfrm>
                <a:off x="-3233885" y="8611668"/>
                <a:ext cx="109538" cy="19050"/>
              </a:xfrm>
              <a:custGeom>
                <a:avLst/>
                <a:gdLst>
                  <a:gd name="T0" fmla="*/ 31 w 34"/>
                  <a:gd name="T1" fmla="*/ 6 h 6"/>
                  <a:gd name="T2" fmla="*/ 3 w 34"/>
                  <a:gd name="T3" fmla="*/ 6 h 6"/>
                  <a:gd name="T4" fmla="*/ 0 w 34"/>
                  <a:gd name="T5" fmla="*/ 3 h 6"/>
                  <a:gd name="T6" fmla="*/ 3 w 34"/>
                  <a:gd name="T7" fmla="*/ 0 h 6"/>
                  <a:gd name="T8" fmla="*/ 31 w 34"/>
                  <a:gd name="T9" fmla="*/ 0 h 6"/>
                  <a:gd name="T10" fmla="*/ 34 w 34"/>
                  <a:gd name="T11" fmla="*/ 3 h 6"/>
                  <a:gd name="T12" fmla="*/ 31 w 3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4" h="6">
                    <a:moveTo>
                      <a:pt x="31" y="6"/>
                    </a:moveTo>
                    <a:cubicBezTo>
                      <a:pt x="3" y="6"/>
                      <a:pt x="3" y="6"/>
                      <a:pt x="3" y="6"/>
                    </a:cubicBezTo>
                    <a:cubicBezTo>
                      <a:pt x="1" y="6"/>
                      <a:pt x="0" y="5"/>
                      <a:pt x="0" y="3"/>
                    </a:cubicBezTo>
                    <a:cubicBezTo>
                      <a:pt x="0" y="1"/>
                      <a:pt x="1" y="0"/>
                      <a:pt x="3" y="0"/>
                    </a:cubicBezTo>
                    <a:cubicBezTo>
                      <a:pt x="31" y="0"/>
                      <a:pt x="31" y="0"/>
                      <a:pt x="31" y="0"/>
                    </a:cubicBezTo>
                    <a:cubicBezTo>
                      <a:pt x="33" y="0"/>
                      <a:pt x="34" y="1"/>
                      <a:pt x="34" y="3"/>
                    </a:cubicBezTo>
                    <a:cubicBezTo>
                      <a:pt x="34" y="5"/>
                      <a:pt x="33" y="6"/>
                      <a:pt x="31"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32" name="Freeform 189"/>
              <p:cNvSpPr>
                <a:spLocks/>
              </p:cNvSpPr>
              <p:nvPr/>
            </p:nvSpPr>
            <p:spPr bwMode="auto">
              <a:xfrm>
                <a:off x="-3233885" y="8681518"/>
                <a:ext cx="109538" cy="20638"/>
              </a:xfrm>
              <a:custGeom>
                <a:avLst/>
                <a:gdLst>
                  <a:gd name="T0" fmla="*/ 31 w 34"/>
                  <a:gd name="T1" fmla="*/ 6 h 6"/>
                  <a:gd name="T2" fmla="*/ 3 w 34"/>
                  <a:gd name="T3" fmla="*/ 6 h 6"/>
                  <a:gd name="T4" fmla="*/ 0 w 34"/>
                  <a:gd name="T5" fmla="*/ 3 h 6"/>
                  <a:gd name="T6" fmla="*/ 3 w 34"/>
                  <a:gd name="T7" fmla="*/ 0 h 6"/>
                  <a:gd name="T8" fmla="*/ 31 w 34"/>
                  <a:gd name="T9" fmla="*/ 0 h 6"/>
                  <a:gd name="T10" fmla="*/ 34 w 34"/>
                  <a:gd name="T11" fmla="*/ 3 h 6"/>
                  <a:gd name="T12" fmla="*/ 31 w 3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4" h="6">
                    <a:moveTo>
                      <a:pt x="31" y="6"/>
                    </a:moveTo>
                    <a:cubicBezTo>
                      <a:pt x="3" y="6"/>
                      <a:pt x="3" y="6"/>
                      <a:pt x="3" y="6"/>
                    </a:cubicBezTo>
                    <a:cubicBezTo>
                      <a:pt x="1" y="6"/>
                      <a:pt x="0" y="5"/>
                      <a:pt x="0" y="3"/>
                    </a:cubicBezTo>
                    <a:cubicBezTo>
                      <a:pt x="0" y="2"/>
                      <a:pt x="1" y="0"/>
                      <a:pt x="3" y="0"/>
                    </a:cubicBezTo>
                    <a:cubicBezTo>
                      <a:pt x="31" y="0"/>
                      <a:pt x="31" y="0"/>
                      <a:pt x="31" y="0"/>
                    </a:cubicBezTo>
                    <a:cubicBezTo>
                      <a:pt x="33" y="0"/>
                      <a:pt x="34" y="2"/>
                      <a:pt x="34" y="3"/>
                    </a:cubicBezTo>
                    <a:cubicBezTo>
                      <a:pt x="34" y="5"/>
                      <a:pt x="33" y="6"/>
                      <a:pt x="31"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33" name="Freeform 190"/>
              <p:cNvSpPr>
                <a:spLocks/>
              </p:cNvSpPr>
              <p:nvPr/>
            </p:nvSpPr>
            <p:spPr bwMode="auto">
              <a:xfrm>
                <a:off x="-3233885" y="8752955"/>
                <a:ext cx="109538" cy="19050"/>
              </a:xfrm>
              <a:custGeom>
                <a:avLst/>
                <a:gdLst>
                  <a:gd name="T0" fmla="*/ 31 w 34"/>
                  <a:gd name="T1" fmla="*/ 6 h 6"/>
                  <a:gd name="T2" fmla="*/ 3 w 34"/>
                  <a:gd name="T3" fmla="*/ 6 h 6"/>
                  <a:gd name="T4" fmla="*/ 0 w 34"/>
                  <a:gd name="T5" fmla="*/ 3 h 6"/>
                  <a:gd name="T6" fmla="*/ 3 w 34"/>
                  <a:gd name="T7" fmla="*/ 0 h 6"/>
                  <a:gd name="T8" fmla="*/ 31 w 34"/>
                  <a:gd name="T9" fmla="*/ 0 h 6"/>
                  <a:gd name="T10" fmla="*/ 34 w 34"/>
                  <a:gd name="T11" fmla="*/ 3 h 6"/>
                  <a:gd name="T12" fmla="*/ 31 w 3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4" h="6">
                    <a:moveTo>
                      <a:pt x="31" y="6"/>
                    </a:moveTo>
                    <a:cubicBezTo>
                      <a:pt x="3" y="6"/>
                      <a:pt x="3" y="6"/>
                      <a:pt x="3" y="6"/>
                    </a:cubicBezTo>
                    <a:cubicBezTo>
                      <a:pt x="1" y="6"/>
                      <a:pt x="0" y="5"/>
                      <a:pt x="0" y="3"/>
                    </a:cubicBezTo>
                    <a:cubicBezTo>
                      <a:pt x="0" y="2"/>
                      <a:pt x="1" y="0"/>
                      <a:pt x="3" y="0"/>
                    </a:cubicBezTo>
                    <a:cubicBezTo>
                      <a:pt x="31" y="0"/>
                      <a:pt x="31" y="0"/>
                      <a:pt x="31" y="0"/>
                    </a:cubicBezTo>
                    <a:cubicBezTo>
                      <a:pt x="33" y="0"/>
                      <a:pt x="34" y="2"/>
                      <a:pt x="34" y="3"/>
                    </a:cubicBezTo>
                    <a:cubicBezTo>
                      <a:pt x="34" y="5"/>
                      <a:pt x="33" y="6"/>
                      <a:pt x="31"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grpSp>
      </p:grpSp>
      <p:sp>
        <p:nvSpPr>
          <p:cNvPr id="55" name="ZoneTexte 54"/>
          <p:cNvSpPr txBox="1"/>
          <p:nvPr/>
        </p:nvSpPr>
        <p:spPr>
          <a:xfrm>
            <a:off x="734962" y="2848731"/>
            <a:ext cx="5628729" cy="369332"/>
          </a:xfrm>
          <a:prstGeom prst="rect">
            <a:avLst/>
          </a:prstGeom>
          <a:noFill/>
        </p:spPr>
        <p:txBody>
          <a:bodyPr wrap="square" rtlCol="0">
            <a:spAutoFit/>
          </a:bodyPr>
          <a:lstStyle/>
          <a:p>
            <a:r>
              <a:rPr lang="en-US" dirty="0">
                <a:solidFill>
                  <a:schemeClr val="bg2">
                    <a:lumMod val="50000"/>
                  </a:schemeClr>
                </a:solidFill>
                <a:latin typeface="BNPP Sans" pitchFamily="50" charset="0"/>
                <a:cs typeface="Arial" panose="020B0604020202020204" pitchFamily="34" charset="0"/>
              </a:rPr>
              <a:t>Main missions</a:t>
            </a:r>
            <a:r>
              <a:rPr lang="en-US" dirty="0">
                <a:solidFill>
                  <a:schemeClr val="bg2">
                    <a:lumMod val="50000"/>
                  </a:schemeClr>
                </a:solidFill>
              </a:rPr>
              <a:t>: </a:t>
            </a:r>
          </a:p>
        </p:txBody>
      </p:sp>
      <p:grpSp>
        <p:nvGrpSpPr>
          <p:cNvPr id="56" name="Group 228"/>
          <p:cNvGrpSpPr/>
          <p:nvPr/>
        </p:nvGrpSpPr>
        <p:grpSpPr>
          <a:xfrm>
            <a:off x="2211370" y="5523138"/>
            <a:ext cx="531996" cy="498484"/>
            <a:chOff x="-5842148" y="210618"/>
            <a:chExt cx="403225" cy="377825"/>
          </a:xfrm>
        </p:grpSpPr>
        <p:sp>
          <p:nvSpPr>
            <p:cNvPr id="57" name="Freeform 56"/>
            <p:cNvSpPr>
              <a:spLocks/>
            </p:cNvSpPr>
            <p:nvPr/>
          </p:nvSpPr>
          <p:spPr bwMode="auto">
            <a:xfrm>
              <a:off x="-5842148" y="210618"/>
              <a:ext cx="403225" cy="363538"/>
            </a:xfrm>
            <a:custGeom>
              <a:avLst/>
              <a:gdLst>
                <a:gd name="T0" fmla="*/ 124 w 126"/>
                <a:gd name="T1" fmla="*/ 94 h 113"/>
                <a:gd name="T2" fmla="*/ 74 w 126"/>
                <a:gd name="T3" fmla="*/ 7 h 113"/>
                <a:gd name="T4" fmla="*/ 63 w 126"/>
                <a:gd name="T5" fmla="*/ 0 h 113"/>
                <a:gd name="T6" fmla="*/ 63 w 126"/>
                <a:gd name="T7" fmla="*/ 0 h 113"/>
                <a:gd name="T8" fmla="*/ 52 w 126"/>
                <a:gd name="T9" fmla="*/ 7 h 113"/>
                <a:gd name="T10" fmla="*/ 3 w 126"/>
                <a:gd name="T11" fmla="*/ 94 h 113"/>
                <a:gd name="T12" fmla="*/ 3 w 126"/>
                <a:gd name="T13" fmla="*/ 107 h 113"/>
                <a:gd name="T14" fmla="*/ 14 w 126"/>
                <a:gd name="T15" fmla="*/ 113 h 113"/>
                <a:gd name="T16" fmla="*/ 50 w 126"/>
                <a:gd name="T17" fmla="*/ 113 h 113"/>
                <a:gd name="T18" fmla="*/ 50 w 126"/>
                <a:gd name="T19" fmla="*/ 110 h 113"/>
                <a:gd name="T20" fmla="*/ 50 w 126"/>
                <a:gd name="T21" fmla="*/ 107 h 113"/>
                <a:gd name="T22" fmla="*/ 14 w 126"/>
                <a:gd name="T23" fmla="*/ 107 h 113"/>
                <a:gd name="T24" fmla="*/ 8 w 126"/>
                <a:gd name="T25" fmla="*/ 104 h 113"/>
                <a:gd name="T26" fmla="*/ 8 w 126"/>
                <a:gd name="T27" fmla="*/ 97 h 113"/>
                <a:gd name="T28" fmla="*/ 57 w 126"/>
                <a:gd name="T29" fmla="*/ 9 h 113"/>
                <a:gd name="T30" fmla="*/ 63 w 126"/>
                <a:gd name="T31" fmla="*/ 6 h 113"/>
                <a:gd name="T32" fmla="*/ 63 w 126"/>
                <a:gd name="T33" fmla="*/ 6 h 113"/>
                <a:gd name="T34" fmla="*/ 69 w 126"/>
                <a:gd name="T35" fmla="*/ 9 h 113"/>
                <a:gd name="T36" fmla="*/ 118 w 126"/>
                <a:gd name="T37" fmla="*/ 97 h 113"/>
                <a:gd name="T38" fmla="*/ 118 w 126"/>
                <a:gd name="T39" fmla="*/ 104 h 113"/>
                <a:gd name="T40" fmla="*/ 112 w 126"/>
                <a:gd name="T41" fmla="*/ 107 h 113"/>
                <a:gd name="T42" fmla="*/ 76 w 126"/>
                <a:gd name="T43" fmla="*/ 107 h 113"/>
                <a:gd name="T44" fmla="*/ 77 w 126"/>
                <a:gd name="T45" fmla="*/ 110 h 113"/>
                <a:gd name="T46" fmla="*/ 76 w 126"/>
                <a:gd name="T47" fmla="*/ 113 h 113"/>
                <a:gd name="T48" fmla="*/ 112 w 126"/>
                <a:gd name="T49" fmla="*/ 113 h 113"/>
                <a:gd name="T50" fmla="*/ 124 w 126"/>
                <a:gd name="T51" fmla="*/ 107 h 113"/>
                <a:gd name="T52" fmla="*/ 124 w 126"/>
                <a:gd name="T53"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113">
                  <a:moveTo>
                    <a:pt x="124" y="94"/>
                  </a:moveTo>
                  <a:cubicBezTo>
                    <a:pt x="74" y="7"/>
                    <a:pt x="74" y="7"/>
                    <a:pt x="74" y="7"/>
                  </a:cubicBezTo>
                  <a:cubicBezTo>
                    <a:pt x="72" y="2"/>
                    <a:pt x="68" y="0"/>
                    <a:pt x="63" y="0"/>
                  </a:cubicBezTo>
                  <a:cubicBezTo>
                    <a:pt x="63" y="0"/>
                    <a:pt x="63" y="0"/>
                    <a:pt x="63" y="0"/>
                  </a:cubicBezTo>
                  <a:cubicBezTo>
                    <a:pt x="58" y="0"/>
                    <a:pt x="54" y="2"/>
                    <a:pt x="52" y="7"/>
                  </a:cubicBezTo>
                  <a:cubicBezTo>
                    <a:pt x="3" y="94"/>
                    <a:pt x="3" y="94"/>
                    <a:pt x="3" y="94"/>
                  </a:cubicBezTo>
                  <a:cubicBezTo>
                    <a:pt x="0" y="98"/>
                    <a:pt x="0" y="103"/>
                    <a:pt x="3" y="107"/>
                  </a:cubicBezTo>
                  <a:cubicBezTo>
                    <a:pt x="5" y="111"/>
                    <a:pt x="9" y="113"/>
                    <a:pt x="14" y="113"/>
                  </a:cubicBezTo>
                  <a:cubicBezTo>
                    <a:pt x="50" y="113"/>
                    <a:pt x="50" y="113"/>
                    <a:pt x="50" y="113"/>
                  </a:cubicBezTo>
                  <a:cubicBezTo>
                    <a:pt x="50" y="112"/>
                    <a:pt x="50" y="111"/>
                    <a:pt x="50" y="110"/>
                  </a:cubicBezTo>
                  <a:cubicBezTo>
                    <a:pt x="50" y="109"/>
                    <a:pt x="50" y="108"/>
                    <a:pt x="50" y="107"/>
                  </a:cubicBezTo>
                  <a:cubicBezTo>
                    <a:pt x="14" y="107"/>
                    <a:pt x="14" y="107"/>
                    <a:pt x="14" y="107"/>
                  </a:cubicBezTo>
                  <a:cubicBezTo>
                    <a:pt x="11" y="107"/>
                    <a:pt x="9" y="106"/>
                    <a:pt x="8" y="104"/>
                  </a:cubicBezTo>
                  <a:cubicBezTo>
                    <a:pt x="7" y="102"/>
                    <a:pt x="7" y="99"/>
                    <a:pt x="8" y="97"/>
                  </a:cubicBezTo>
                  <a:cubicBezTo>
                    <a:pt x="57" y="9"/>
                    <a:pt x="57" y="9"/>
                    <a:pt x="57" y="9"/>
                  </a:cubicBezTo>
                  <a:cubicBezTo>
                    <a:pt x="58" y="7"/>
                    <a:pt x="61" y="6"/>
                    <a:pt x="63" y="6"/>
                  </a:cubicBezTo>
                  <a:cubicBezTo>
                    <a:pt x="63" y="6"/>
                    <a:pt x="63" y="6"/>
                    <a:pt x="63" y="6"/>
                  </a:cubicBezTo>
                  <a:cubicBezTo>
                    <a:pt x="66" y="6"/>
                    <a:pt x="68" y="7"/>
                    <a:pt x="69" y="9"/>
                  </a:cubicBezTo>
                  <a:cubicBezTo>
                    <a:pt x="118" y="97"/>
                    <a:pt x="118" y="97"/>
                    <a:pt x="118" y="97"/>
                  </a:cubicBezTo>
                  <a:cubicBezTo>
                    <a:pt x="120" y="99"/>
                    <a:pt x="120" y="102"/>
                    <a:pt x="118" y="104"/>
                  </a:cubicBezTo>
                  <a:cubicBezTo>
                    <a:pt x="117" y="106"/>
                    <a:pt x="115" y="107"/>
                    <a:pt x="112" y="107"/>
                  </a:cubicBezTo>
                  <a:cubicBezTo>
                    <a:pt x="76" y="107"/>
                    <a:pt x="76" y="107"/>
                    <a:pt x="76" y="107"/>
                  </a:cubicBezTo>
                  <a:cubicBezTo>
                    <a:pt x="76" y="108"/>
                    <a:pt x="77" y="109"/>
                    <a:pt x="77" y="110"/>
                  </a:cubicBezTo>
                  <a:cubicBezTo>
                    <a:pt x="77" y="111"/>
                    <a:pt x="76" y="112"/>
                    <a:pt x="76" y="113"/>
                  </a:cubicBezTo>
                  <a:cubicBezTo>
                    <a:pt x="112" y="113"/>
                    <a:pt x="112" y="113"/>
                    <a:pt x="112" y="113"/>
                  </a:cubicBezTo>
                  <a:cubicBezTo>
                    <a:pt x="117" y="113"/>
                    <a:pt x="121" y="111"/>
                    <a:pt x="124" y="107"/>
                  </a:cubicBezTo>
                  <a:cubicBezTo>
                    <a:pt x="126" y="103"/>
                    <a:pt x="126" y="98"/>
                    <a:pt x="124" y="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58" name="Freeform 57"/>
            <p:cNvSpPr>
              <a:spLocks/>
            </p:cNvSpPr>
            <p:nvPr/>
          </p:nvSpPr>
          <p:spPr bwMode="auto">
            <a:xfrm>
              <a:off x="-5665935" y="336030"/>
              <a:ext cx="50800" cy="174625"/>
            </a:xfrm>
            <a:custGeom>
              <a:avLst/>
              <a:gdLst>
                <a:gd name="T0" fmla="*/ 2 w 16"/>
                <a:gd name="T1" fmla="*/ 47 h 54"/>
                <a:gd name="T2" fmla="*/ 8 w 16"/>
                <a:gd name="T3" fmla="*/ 54 h 54"/>
                <a:gd name="T4" fmla="*/ 14 w 16"/>
                <a:gd name="T5" fmla="*/ 47 h 54"/>
                <a:gd name="T6" fmla="*/ 16 w 16"/>
                <a:gd name="T7" fmla="*/ 9 h 54"/>
                <a:gd name="T8" fmla="*/ 13 w 16"/>
                <a:gd name="T9" fmla="*/ 3 h 54"/>
                <a:gd name="T10" fmla="*/ 9 w 16"/>
                <a:gd name="T11" fmla="*/ 0 h 54"/>
                <a:gd name="T12" fmla="*/ 7 w 16"/>
                <a:gd name="T13" fmla="*/ 0 h 54"/>
                <a:gd name="T14" fmla="*/ 3 w 16"/>
                <a:gd name="T15" fmla="*/ 3 h 54"/>
                <a:gd name="T16" fmla="*/ 0 w 16"/>
                <a:gd name="T17" fmla="*/ 9 h 54"/>
                <a:gd name="T18" fmla="*/ 2 w 16"/>
                <a:gd name="T19"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54">
                  <a:moveTo>
                    <a:pt x="2" y="47"/>
                  </a:moveTo>
                  <a:cubicBezTo>
                    <a:pt x="2" y="52"/>
                    <a:pt x="5" y="54"/>
                    <a:pt x="8" y="54"/>
                  </a:cubicBezTo>
                  <a:cubicBezTo>
                    <a:pt x="12" y="54"/>
                    <a:pt x="14" y="52"/>
                    <a:pt x="14" y="47"/>
                  </a:cubicBezTo>
                  <a:cubicBezTo>
                    <a:pt x="16" y="9"/>
                    <a:pt x="16" y="9"/>
                    <a:pt x="16" y="9"/>
                  </a:cubicBezTo>
                  <a:cubicBezTo>
                    <a:pt x="16" y="7"/>
                    <a:pt x="15" y="4"/>
                    <a:pt x="13" y="3"/>
                  </a:cubicBezTo>
                  <a:cubicBezTo>
                    <a:pt x="12" y="1"/>
                    <a:pt x="10" y="0"/>
                    <a:pt x="9" y="0"/>
                  </a:cubicBezTo>
                  <a:cubicBezTo>
                    <a:pt x="7" y="0"/>
                    <a:pt x="7" y="0"/>
                    <a:pt x="7" y="0"/>
                  </a:cubicBezTo>
                  <a:cubicBezTo>
                    <a:pt x="6" y="0"/>
                    <a:pt x="4" y="1"/>
                    <a:pt x="3" y="3"/>
                  </a:cubicBezTo>
                  <a:cubicBezTo>
                    <a:pt x="1" y="4"/>
                    <a:pt x="0" y="7"/>
                    <a:pt x="0" y="9"/>
                  </a:cubicBezTo>
                  <a:lnTo>
                    <a:pt x="2" y="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59" name="Freeform 58"/>
            <p:cNvSpPr>
              <a:spLocks/>
            </p:cNvSpPr>
            <p:nvPr/>
          </p:nvSpPr>
          <p:spPr bwMode="auto">
            <a:xfrm>
              <a:off x="-5662760" y="539230"/>
              <a:ext cx="47625" cy="49213"/>
            </a:xfrm>
            <a:custGeom>
              <a:avLst/>
              <a:gdLst>
                <a:gd name="T0" fmla="*/ 15 w 15"/>
                <a:gd name="T1" fmla="*/ 8 h 15"/>
                <a:gd name="T2" fmla="*/ 7 w 15"/>
                <a:gd name="T3" fmla="*/ 0 h 15"/>
                <a:gd name="T4" fmla="*/ 7 w 15"/>
                <a:gd name="T5" fmla="*/ 0 h 15"/>
                <a:gd name="T6" fmla="*/ 0 w 15"/>
                <a:gd name="T7" fmla="*/ 8 h 15"/>
                <a:gd name="T8" fmla="*/ 7 w 15"/>
                <a:gd name="T9" fmla="*/ 15 h 15"/>
                <a:gd name="T10" fmla="*/ 15 w 15"/>
                <a:gd name="T11" fmla="*/ 8 h 15"/>
              </a:gdLst>
              <a:ahLst/>
              <a:cxnLst>
                <a:cxn ang="0">
                  <a:pos x="T0" y="T1"/>
                </a:cxn>
                <a:cxn ang="0">
                  <a:pos x="T2" y="T3"/>
                </a:cxn>
                <a:cxn ang="0">
                  <a:pos x="T4" y="T5"/>
                </a:cxn>
                <a:cxn ang="0">
                  <a:pos x="T6" y="T7"/>
                </a:cxn>
                <a:cxn ang="0">
                  <a:pos x="T8" y="T9"/>
                </a:cxn>
                <a:cxn ang="0">
                  <a:pos x="T10" y="T11"/>
                </a:cxn>
              </a:cxnLst>
              <a:rect l="0" t="0" r="r" b="b"/>
              <a:pathLst>
                <a:path w="15" h="15">
                  <a:moveTo>
                    <a:pt x="15" y="8"/>
                  </a:moveTo>
                  <a:cubicBezTo>
                    <a:pt x="15" y="4"/>
                    <a:pt x="11" y="0"/>
                    <a:pt x="7" y="0"/>
                  </a:cubicBezTo>
                  <a:cubicBezTo>
                    <a:pt x="7" y="0"/>
                    <a:pt x="7" y="0"/>
                    <a:pt x="7" y="0"/>
                  </a:cubicBezTo>
                  <a:cubicBezTo>
                    <a:pt x="3" y="0"/>
                    <a:pt x="0" y="4"/>
                    <a:pt x="0" y="8"/>
                  </a:cubicBezTo>
                  <a:cubicBezTo>
                    <a:pt x="0" y="12"/>
                    <a:pt x="3" y="15"/>
                    <a:pt x="7" y="15"/>
                  </a:cubicBezTo>
                  <a:cubicBezTo>
                    <a:pt x="11" y="15"/>
                    <a:pt x="15" y="12"/>
                    <a:pt x="15" y="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grpSp>
      <p:sp>
        <p:nvSpPr>
          <p:cNvPr id="60" name="ZoneTexte 59"/>
          <p:cNvSpPr txBox="1"/>
          <p:nvPr/>
        </p:nvSpPr>
        <p:spPr>
          <a:xfrm>
            <a:off x="2894505" y="5523138"/>
            <a:ext cx="6008469" cy="830997"/>
          </a:xfrm>
          <a:prstGeom prst="rect">
            <a:avLst/>
          </a:prstGeom>
          <a:noFill/>
        </p:spPr>
        <p:txBody>
          <a:bodyPr wrap="square" rtlCol="0">
            <a:spAutoFit/>
          </a:bodyPr>
          <a:lstStyle>
            <a:defPPr>
              <a:defRPr lang="fr-FR"/>
            </a:defPPr>
            <a:lvl1pPr>
              <a:defRPr sz="1600">
                <a:solidFill>
                  <a:schemeClr val="bg2">
                    <a:lumMod val="50000"/>
                  </a:schemeClr>
                </a:solidFill>
                <a:latin typeface="BNPP Sans" pitchFamily="50" charset="0"/>
                <a:cs typeface="Arial" panose="020B0604020202020204" pitchFamily="34" charset="0"/>
              </a:defRPr>
            </a:lvl1pPr>
          </a:lstStyle>
          <a:p>
            <a:pPr algn="ctr"/>
            <a:r>
              <a:rPr lang="en-US" sz="2400" dirty="0"/>
              <a:t>The EURIOBOR, LIBOR and EONIA don’t comply the Regulation.</a:t>
            </a:r>
          </a:p>
        </p:txBody>
      </p:sp>
      <p:sp>
        <p:nvSpPr>
          <p:cNvPr id="61" name="ZoneTexte 60"/>
          <p:cNvSpPr txBox="1"/>
          <p:nvPr/>
        </p:nvSpPr>
        <p:spPr>
          <a:xfrm>
            <a:off x="5098311" y="2841576"/>
            <a:ext cx="3182090" cy="646331"/>
          </a:xfrm>
          <a:prstGeom prst="rect">
            <a:avLst/>
          </a:prstGeom>
          <a:noFill/>
        </p:spPr>
        <p:txBody>
          <a:bodyPr wrap="square" rtlCol="0">
            <a:spAutoFit/>
          </a:bodyPr>
          <a:lstStyle/>
          <a:p>
            <a:r>
              <a:rPr lang="en-US" dirty="0">
                <a:solidFill>
                  <a:schemeClr val="bg2">
                    <a:lumMod val="50000"/>
                  </a:schemeClr>
                </a:solidFill>
                <a:latin typeface="BNPP Sans" pitchFamily="50" charset="0"/>
                <a:cs typeface="Arial" panose="020B0604020202020204" pitchFamily="34" charset="0"/>
              </a:rPr>
              <a:t>People concerned: </a:t>
            </a:r>
          </a:p>
          <a:p>
            <a:endParaRPr lang="en-US" dirty="0">
              <a:solidFill>
                <a:schemeClr val="bg2">
                  <a:lumMod val="50000"/>
                </a:schemeClr>
              </a:solidFill>
            </a:endParaRPr>
          </a:p>
        </p:txBody>
      </p:sp>
      <p:grpSp>
        <p:nvGrpSpPr>
          <p:cNvPr id="62" name="Groupe 61"/>
          <p:cNvGrpSpPr/>
          <p:nvPr/>
        </p:nvGrpSpPr>
        <p:grpSpPr>
          <a:xfrm>
            <a:off x="8763632" y="2881746"/>
            <a:ext cx="2751979" cy="2548746"/>
            <a:chOff x="6595474" y="1526533"/>
            <a:chExt cx="2903721" cy="2548746"/>
          </a:xfrm>
        </p:grpSpPr>
        <p:grpSp>
          <p:nvGrpSpPr>
            <p:cNvPr id="63" name="Groupe 62"/>
            <p:cNvGrpSpPr/>
            <p:nvPr/>
          </p:nvGrpSpPr>
          <p:grpSpPr>
            <a:xfrm>
              <a:off x="6595474" y="1526533"/>
              <a:ext cx="2903721" cy="2187717"/>
              <a:chOff x="6595474" y="1517008"/>
              <a:chExt cx="2903721" cy="2187717"/>
            </a:xfrm>
          </p:grpSpPr>
          <p:sp>
            <p:nvSpPr>
              <p:cNvPr id="68" name="Rectangle 67"/>
              <p:cNvSpPr/>
              <p:nvPr/>
            </p:nvSpPr>
            <p:spPr>
              <a:xfrm rot="10800000">
                <a:off x="6771347" y="1517008"/>
                <a:ext cx="2727848" cy="2187717"/>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69" name="Titre 2"/>
              <p:cNvSpPr txBox="1">
                <a:spLocks/>
              </p:cNvSpPr>
              <p:nvPr/>
            </p:nvSpPr>
            <p:spPr>
              <a:xfrm>
                <a:off x="6595474" y="1533193"/>
                <a:ext cx="2845613" cy="297848"/>
              </a:xfrm>
              <a:prstGeom prst="rect">
                <a:avLst/>
              </a:prstGeom>
            </p:spPr>
            <p:txBody>
              <a:bodyPr vert="horz"/>
              <a:lstStyle>
                <a:lvl1pPr algn="l" defTabSz="457200" rtl="0" fontAlgn="base">
                  <a:spcBef>
                    <a:spcPct val="0"/>
                  </a:spcBef>
                  <a:spcAft>
                    <a:spcPct val="0"/>
                  </a:spcAft>
                  <a:defRPr sz="1600" i="1" kern="1200">
                    <a:solidFill>
                      <a:schemeClr val="bg1">
                        <a:lumMod val="50000"/>
                      </a:schemeClr>
                    </a:solidFill>
                    <a:latin typeface="Verdana "/>
                    <a:ea typeface="ＭＳ Ｐゴシック" charset="0"/>
                    <a:cs typeface="Verdana "/>
                  </a:defRPr>
                </a:lvl1pPr>
                <a:lvl2pPr algn="ctr" defTabSz="457200" rtl="0" fontAlgn="base">
                  <a:spcBef>
                    <a:spcPct val="0"/>
                  </a:spcBef>
                  <a:spcAft>
                    <a:spcPct val="0"/>
                  </a:spcAft>
                  <a:defRPr sz="4400">
                    <a:solidFill>
                      <a:schemeClr val="tx1"/>
                    </a:solidFill>
                    <a:latin typeface="Verdana" charset="0"/>
                    <a:ea typeface="ＭＳ Ｐゴシック" charset="0"/>
                    <a:cs typeface="Geneva" charset="0"/>
                  </a:defRPr>
                </a:lvl2pPr>
                <a:lvl3pPr algn="ctr" defTabSz="457200" rtl="0" fontAlgn="base">
                  <a:spcBef>
                    <a:spcPct val="0"/>
                  </a:spcBef>
                  <a:spcAft>
                    <a:spcPct val="0"/>
                  </a:spcAft>
                  <a:defRPr sz="4400">
                    <a:solidFill>
                      <a:schemeClr val="tx1"/>
                    </a:solidFill>
                    <a:latin typeface="Verdana" charset="0"/>
                    <a:ea typeface="ＭＳ Ｐゴシック" charset="0"/>
                    <a:cs typeface="Geneva" charset="0"/>
                  </a:defRPr>
                </a:lvl3pPr>
                <a:lvl4pPr algn="ctr" defTabSz="457200" rtl="0" fontAlgn="base">
                  <a:spcBef>
                    <a:spcPct val="0"/>
                  </a:spcBef>
                  <a:spcAft>
                    <a:spcPct val="0"/>
                  </a:spcAft>
                  <a:defRPr sz="4400">
                    <a:solidFill>
                      <a:schemeClr val="tx1"/>
                    </a:solidFill>
                    <a:latin typeface="Verdana" charset="0"/>
                    <a:ea typeface="ＭＳ Ｐゴシック" charset="0"/>
                    <a:cs typeface="Geneva" charset="0"/>
                  </a:defRPr>
                </a:lvl4pPr>
                <a:lvl5pPr algn="ctr" defTabSz="457200" rtl="0" fontAlgn="base">
                  <a:spcBef>
                    <a:spcPct val="0"/>
                  </a:spcBef>
                  <a:spcAft>
                    <a:spcPct val="0"/>
                  </a:spcAft>
                  <a:defRPr sz="4400">
                    <a:solidFill>
                      <a:schemeClr val="tx1"/>
                    </a:solidFill>
                    <a:latin typeface="Verdana" charset="0"/>
                    <a:ea typeface="ＭＳ Ｐゴシック" charset="0"/>
                    <a:cs typeface="Geneva" charset="0"/>
                  </a:defRPr>
                </a:lvl5pPr>
                <a:lvl6pPr marL="457200" algn="ctr" defTabSz="457200" rtl="0" fontAlgn="base">
                  <a:spcBef>
                    <a:spcPct val="0"/>
                  </a:spcBef>
                  <a:spcAft>
                    <a:spcPct val="0"/>
                  </a:spcAft>
                  <a:defRPr sz="4400">
                    <a:solidFill>
                      <a:schemeClr val="tx1"/>
                    </a:solidFill>
                    <a:latin typeface="Verdana" charset="0"/>
                    <a:ea typeface="ＭＳ Ｐゴシック" charset="0"/>
                    <a:cs typeface="Geneva" charset="0"/>
                  </a:defRPr>
                </a:lvl6pPr>
                <a:lvl7pPr marL="914400" algn="ctr" defTabSz="457200" rtl="0" fontAlgn="base">
                  <a:spcBef>
                    <a:spcPct val="0"/>
                  </a:spcBef>
                  <a:spcAft>
                    <a:spcPct val="0"/>
                  </a:spcAft>
                  <a:defRPr sz="4400">
                    <a:solidFill>
                      <a:schemeClr val="tx1"/>
                    </a:solidFill>
                    <a:latin typeface="Verdana" charset="0"/>
                    <a:ea typeface="ＭＳ Ｐゴシック" charset="0"/>
                    <a:cs typeface="Geneva" charset="0"/>
                  </a:defRPr>
                </a:lvl7pPr>
                <a:lvl8pPr marL="1371600" algn="ctr" defTabSz="457200" rtl="0" fontAlgn="base">
                  <a:spcBef>
                    <a:spcPct val="0"/>
                  </a:spcBef>
                  <a:spcAft>
                    <a:spcPct val="0"/>
                  </a:spcAft>
                  <a:defRPr sz="4400">
                    <a:solidFill>
                      <a:schemeClr val="tx1"/>
                    </a:solidFill>
                    <a:latin typeface="Verdana" charset="0"/>
                    <a:ea typeface="ＭＳ Ｐゴシック" charset="0"/>
                    <a:cs typeface="Geneva" charset="0"/>
                  </a:defRPr>
                </a:lvl8pPr>
                <a:lvl9pPr marL="1828800" algn="ctr" defTabSz="457200" rtl="0" fontAlgn="base">
                  <a:spcBef>
                    <a:spcPct val="0"/>
                  </a:spcBef>
                  <a:spcAft>
                    <a:spcPct val="0"/>
                  </a:spcAft>
                  <a:defRPr sz="4400">
                    <a:solidFill>
                      <a:schemeClr val="tx1"/>
                    </a:solidFill>
                    <a:latin typeface="Verdana" charset="0"/>
                    <a:ea typeface="ＭＳ Ｐゴシック" charset="0"/>
                    <a:cs typeface="Geneva" charset="0"/>
                  </a:defRPr>
                </a:lvl9pPr>
              </a:lstStyle>
              <a:p>
                <a:pPr algn="ctr"/>
                <a:r>
                  <a:rPr lang="en-US" dirty="0">
                    <a:solidFill>
                      <a:schemeClr val="bg1">
                        <a:lumMod val="85000"/>
                      </a:schemeClr>
                    </a:solidFill>
                  </a:rPr>
                  <a:t>Main rules</a:t>
                </a:r>
              </a:p>
            </p:txBody>
          </p:sp>
        </p:grpSp>
        <p:grpSp>
          <p:nvGrpSpPr>
            <p:cNvPr id="64" name="Groupe 63"/>
            <p:cNvGrpSpPr/>
            <p:nvPr/>
          </p:nvGrpSpPr>
          <p:grpSpPr>
            <a:xfrm>
              <a:off x="6942635" y="1856752"/>
              <a:ext cx="2315250" cy="2218527"/>
              <a:chOff x="7545287" y="3035607"/>
              <a:chExt cx="2489892" cy="2401473"/>
            </a:xfrm>
          </p:grpSpPr>
          <p:sp>
            <p:nvSpPr>
              <p:cNvPr id="65" name="Rounded Rectangle 86"/>
              <p:cNvSpPr/>
              <p:nvPr/>
            </p:nvSpPr>
            <p:spPr>
              <a:xfrm rot="10800000">
                <a:off x="7545287" y="3196224"/>
                <a:ext cx="2489892" cy="1703110"/>
              </a:xfrm>
              <a:prstGeom prst="roundRect">
                <a:avLst>
                  <a:gd name="adj" fmla="val 8231"/>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600" dirty="0">
                  <a:solidFill>
                    <a:schemeClr val="tx1"/>
                  </a:solidFill>
                </a:endParaRPr>
              </a:p>
            </p:txBody>
          </p:sp>
          <p:sp>
            <p:nvSpPr>
              <p:cNvPr id="66" name="Isosceles Triangle 87"/>
              <p:cNvSpPr/>
              <p:nvPr/>
            </p:nvSpPr>
            <p:spPr>
              <a:xfrm rot="10800000" flipV="1">
                <a:off x="8636497" y="3035607"/>
                <a:ext cx="213133" cy="160348"/>
              </a:xfrm>
              <a:prstGeom prst="triangle">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67" name="ZoneTexte 66"/>
              <p:cNvSpPr txBox="1"/>
              <p:nvPr/>
            </p:nvSpPr>
            <p:spPr>
              <a:xfrm>
                <a:off x="7545288" y="3371508"/>
                <a:ext cx="2478081" cy="2065572"/>
              </a:xfrm>
              <a:prstGeom prst="rect">
                <a:avLst/>
              </a:prstGeom>
              <a:noFill/>
            </p:spPr>
            <p:txBody>
              <a:bodyPr wrap="square" rtlCol="0">
                <a:spAutoFit/>
              </a:bodyPr>
              <a:lstStyle/>
              <a:p>
                <a:pPr marL="180000" indent="-180000">
                  <a:buFont typeface="+mj-lt"/>
                  <a:buAutoNum type="arabicPeriod"/>
                </a:pPr>
                <a:r>
                  <a:rPr lang="en-US" dirty="0"/>
                  <a:t>Volumes of real transactions</a:t>
                </a:r>
              </a:p>
              <a:p>
                <a:pPr marL="180000" indent="-180000">
                  <a:spcBef>
                    <a:spcPts val="1200"/>
                  </a:spcBef>
                  <a:buFont typeface="+mj-lt"/>
                  <a:buAutoNum type="arabicPeriod"/>
                </a:pPr>
                <a:r>
                  <a:rPr lang="en-US" dirty="0"/>
                  <a:t>Implementation of fallback solutions</a:t>
                </a:r>
              </a:p>
              <a:p>
                <a:pPr marL="180000" indent="-180000">
                  <a:buFont typeface="+mj-lt"/>
                  <a:buAutoNum type="arabicPeriod"/>
                </a:pPr>
                <a:endParaRPr lang="en-US" dirty="0">
                  <a:latin typeface="+mj-lt"/>
                </a:endParaRPr>
              </a:p>
              <a:p>
                <a:pPr algn="ctr"/>
                <a:endParaRPr lang="en-US" dirty="0">
                  <a:latin typeface="+mj-lt"/>
                </a:endParaRPr>
              </a:p>
            </p:txBody>
          </p:sp>
        </p:grpSp>
      </p:grpSp>
      <p:grpSp>
        <p:nvGrpSpPr>
          <p:cNvPr id="70" name="Group 263"/>
          <p:cNvGrpSpPr/>
          <p:nvPr/>
        </p:nvGrpSpPr>
        <p:grpSpPr>
          <a:xfrm>
            <a:off x="1900652" y="1519815"/>
            <a:ext cx="582263" cy="437745"/>
            <a:chOff x="-5861198" y="8530705"/>
            <a:chExt cx="441325" cy="331788"/>
          </a:xfrm>
        </p:grpSpPr>
        <p:sp>
          <p:nvSpPr>
            <p:cNvPr id="71" name="Freeform 181"/>
            <p:cNvSpPr>
              <a:spLocks/>
            </p:cNvSpPr>
            <p:nvPr/>
          </p:nvSpPr>
          <p:spPr bwMode="auto">
            <a:xfrm>
              <a:off x="-5845323" y="8530705"/>
              <a:ext cx="388938" cy="177800"/>
            </a:xfrm>
            <a:custGeom>
              <a:avLst/>
              <a:gdLst>
                <a:gd name="T0" fmla="*/ 122 w 122"/>
                <a:gd name="T1" fmla="*/ 28 h 55"/>
                <a:gd name="T2" fmla="*/ 61 w 122"/>
                <a:gd name="T3" fmla="*/ 55 h 55"/>
                <a:gd name="T4" fmla="*/ 1 w 122"/>
                <a:gd name="T5" fmla="*/ 28 h 55"/>
                <a:gd name="T6" fmla="*/ 1 w 122"/>
                <a:gd name="T7" fmla="*/ 27 h 55"/>
                <a:gd name="T8" fmla="*/ 57 w 122"/>
                <a:gd name="T9" fmla="*/ 1 h 55"/>
                <a:gd name="T10" fmla="*/ 65 w 122"/>
                <a:gd name="T11" fmla="*/ 1 h 55"/>
                <a:gd name="T12" fmla="*/ 122 w 122"/>
                <a:gd name="T13" fmla="*/ 27 h 55"/>
                <a:gd name="T14" fmla="*/ 122 w 122"/>
                <a:gd name="T15" fmla="*/ 28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55">
                  <a:moveTo>
                    <a:pt x="122" y="28"/>
                  </a:moveTo>
                  <a:cubicBezTo>
                    <a:pt x="61" y="55"/>
                    <a:pt x="61" y="55"/>
                    <a:pt x="61" y="55"/>
                  </a:cubicBezTo>
                  <a:cubicBezTo>
                    <a:pt x="1" y="28"/>
                    <a:pt x="1" y="28"/>
                    <a:pt x="1" y="28"/>
                  </a:cubicBezTo>
                  <a:cubicBezTo>
                    <a:pt x="0" y="28"/>
                    <a:pt x="0" y="27"/>
                    <a:pt x="1" y="27"/>
                  </a:cubicBezTo>
                  <a:cubicBezTo>
                    <a:pt x="57" y="1"/>
                    <a:pt x="57" y="1"/>
                    <a:pt x="57" y="1"/>
                  </a:cubicBezTo>
                  <a:cubicBezTo>
                    <a:pt x="60" y="0"/>
                    <a:pt x="63" y="0"/>
                    <a:pt x="65" y="1"/>
                  </a:cubicBezTo>
                  <a:cubicBezTo>
                    <a:pt x="122" y="27"/>
                    <a:pt x="122" y="27"/>
                    <a:pt x="122" y="27"/>
                  </a:cubicBezTo>
                  <a:cubicBezTo>
                    <a:pt x="122" y="27"/>
                    <a:pt x="122" y="28"/>
                    <a:pt x="122"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72" name="Freeform 182"/>
            <p:cNvSpPr>
              <a:spLocks noEditPoints="1"/>
            </p:cNvSpPr>
            <p:nvPr/>
          </p:nvSpPr>
          <p:spPr bwMode="auto">
            <a:xfrm>
              <a:off x="-5861198" y="8633893"/>
              <a:ext cx="441325" cy="228600"/>
            </a:xfrm>
            <a:custGeom>
              <a:avLst/>
              <a:gdLst>
                <a:gd name="T0" fmla="*/ 131 w 138"/>
                <a:gd name="T1" fmla="*/ 51 h 71"/>
                <a:gd name="T2" fmla="*/ 131 w 138"/>
                <a:gd name="T3" fmla="*/ 3 h 71"/>
                <a:gd name="T4" fmla="*/ 131 w 138"/>
                <a:gd name="T5" fmla="*/ 3 h 71"/>
                <a:gd name="T6" fmla="*/ 131 w 138"/>
                <a:gd name="T7" fmla="*/ 3 h 71"/>
                <a:gd name="T8" fmla="*/ 130 w 138"/>
                <a:gd name="T9" fmla="*/ 2 h 71"/>
                <a:gd name="T10" fmla="*/ 130 w 138"/>
                <a:gd name="T11" fmla="*/ 2 h 71"/>
                <a:gd name="T12" fmla="*/ 130 w 138"/>
                <a:gd name="T13" fmla="*/ 2 h 71"/>
                <a:gd name="T14" fmla="*/ 130 w 138"/>
                <a:gd name="T15" fmla="*/ 1 h 71"/>
                <a:gd name="T16" fmla="*/ 129 w 138"/>
                <a:gd name="T17" fmla="*/ 1 h 71"/>
                <a:gd name="T18" fmla="*/ 129 w 138"/>
                <a:gd name="T19" fmla="*/ 1 h 71"/>
                <a:gd name="T20" fmla="*/ 128 w 138"/>
                <a:gd name="T21" fmla="*/ 0 h 71"/>
                <a:gd name="T22" fmla="*/ 128 w 138"/>
                <a:gd name="T23" fmla="*/ 0 h 71"/>
                <a:gd name="T24" fmla="*/ 128 w 138"/>
                <a:gd name="T25" fmla="*/ 0 h 71"/>
                <a:gd name="T26" fmla="*/ 127 w 138"/>
                <a:gd name="T27" fmla="*/ 0 h 71"/>
                <a:gd name="T28" fmla="*/ 127 w 138"/>
                <a:gd name="T29" fmla="*/ 1 h 71"/>
                <a:gd name="T30" fmla="*/ 127 w 138"/>
                <a:gd name="T31" fmla="*/ 1 h 71"/>
                <a:gd name="T32" fmla="*/ 65 w 138"/>
                <a:gd name="T33" fmla="*/ 28 h 71"/>
                <a:gd name="T34" fmla="*/ 4 w 138"/>
                <a:gd name="T35" fmla="*/ 1 h 71"/>
                <a:gd name="T36" fmla="*/ 0 w 138"/>
                <a:gd name="T37" fmla="*/ 2 h 71"/>
                <a:gd name="T38" fmla="*/ 2 w 138"/>
                <a:gd name="T39" fmla="*/ 6 h 71"/>
                <a:gd name="T40" fmla="*/ 23 w 138"/>
                <a:gd name="T41" fmla="*/ 15 h 71"/>
                <a:gd name="T42" fmla="*/ 23 w 138"/>
                <a:gd name="T43" fmla="*/ 55 h 71"/>
                <a:gd name="T44" fmla="*/ 24 w 138"/>
                <a:gd name="T45" fmla="*/ 57 h 71"/>
                <a:gd name="T46" fmla="*/ 65 w 138"/>
                <a:gd name="T47" fmla="*/ 68 h 71"/>
                <a:gd name="T48" fmla="*/ 106 w 138"/>
                <a:gd name="T49" fmla="*/ 58 h 71"/>
                <a:gd name="T50" fmla="*/ 108 w 138"/>
                <a:gd name="T51" fmla="*/ 55 h 71"/>
                <a:gd name="T52" fmla="*/ 108 w 138"/>
                <a:gd name="T53" fmla="*/ 15 h 71"/>
                <a:gd name="T54" fmla="*/ 125 w 138"/>
                <a:gd name="T55" fmla="*/ 8 h 71"/>
                <a:gd name="T56" fmla="*/ 125 w 138"/>
                <a:gd name="T57" fmla="*/ 51 h 71"/>
                <a:gd name="T58" fmla="*/ 118 w 138"/>
                <a:gd name="T59" fmla="*/ 61 h 71"/>
                <a:gd name="T60" fmla="*/ 128 w 138"/>
                <a:gd name="T61" fmla="*/ 71 h 71"/>
                <a:gd name="T62" fmla="*/ 138 w 138"/>
                <a:gd name="T63" fmla="*/ 61 h 71"/>
                <a:gd name="T64" fmla="*/ 131 w 138"/>
                <a:gd name="T65" fmla="*/ 51 h 71"/>
                <a:gd name="T66" fmla="*/ 102 w 138"/>
                <a:gd name="T67" fmla="*/ 53 h 71"/>
                <a:gd name="T68" fmla="*/ 29 w 138"/>
                <a:gd name="T69" fmla="*/ 53 h 71"/>
                <a:gd name="T70" fmla="*/ 29 w 138"/>
                <a:gd name="T71" fmla="*/ 18 h 71"/>
                <a:gd name="T72" fmla="*/ 64 w 138"/>
                <a:gd name="T73" fmla="*/ 34 h 71"/>
                <a:gd name="T74" fmla="*/ 65 w 138"/>
                <a:gd name="T75" fmla="*/ 34 h 71"/>
                <a:gd name="T76" fmla="*/ 67 w 138"/>
                <a:gd name="T77" fmla="*/ 34 h 71"/>
                <a:gd name="T78" fmla="*/ 102 w 138"/>
                <a:gd name="T79" fmla="*/ 18 h 71"/>
                <a:gd name="T80" fmla="*/ 102 w 138"/>
                <a:gd name="T81" fmla="*/ 53 h 71"/>
                <a:gd name="T82" fmla="*/ 128 w 138"/>
                <a:gd name="T83" fmla="*/ 65 h 71"/>
                <a:gd name="T84" fmla="*/ 124 w 138"/>
                <a:gd name="T85" fmla="*/ 61 h 71"/>
                <a:gd name="T86" fmla="*/ 128 w 138"/>
                <a:gd name="T87" fmla="*/ 57 h 71"/>
                <a:gd name="T88" fmla="*/ 132 w 138"/>
                <a:gd name="T89" fmla="*/ 61 h 71"/>
                <a:gd name="T90" fmla="*/ 128 w 138"/>
                <a:gd name="T9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71">
                  <a:moveTo>
                    <a:pt x="131" y="51"/>
                  </a:moveTo>
                  <a:cubicBezTo>
                    <a:pt x="131" y="3"/>
                    <a:pt x="131" y="3"/>
                    <a:pt x="131" y="3"/>
                  </a:cubicBezTo>
                  <a:cubicBezTo>
                    <a:pt x="131" y="3"/>
                    <a:pt x="131" y="3"/>
                    <a:pt x="131" y="3"/>
                  </a:cubicBezTo>
                  <a:cubicBezTo>
                    <a:pt x="131" y="3"/>
                    <a:pt x="131" y="3"/>
                    <a:pt x="131" y="3"/>
                  </a:cubicBezTo>
                  <a:cubicBezTo>
                    <a:pt x="131" y="2"/>
                    <a:pt x="131" y="2"/>
                    <a:pt x="130" y="2"/>
                  </a:cubicBezTo>
                  <a:cubicBezTo>
                    <a:pt x="130" y="2"/>
                    <a:pt x="130" y="2"/>
                    <a:pt x="130" y="2"/>
                  </a:cubicBezTo>
                  <a:cubicBezTo>
                    <a:pt x="130" y="2"/>
                    <a:pt x="130" y="2"/>
                    <a:pt x="130" y="2"/>
                  </a:cubicBezTo>
                  <a:cubicBezTo>
                    <a:pt x="130" y="2"/>
                    <a:pt x="130" y="1"/>
                    <a:pt x="130" y="1"/>
                  </a:cubicBezTo>
                  <a:cubicBezTo>
                    <a:pt x="130" y="1"/>
                    <a:pt x="130" y="1"/>
                    <a:pt x="129" y="1"/>
                  </a:cubicBezTo>
                  <a:cubicBezTo>
                    <a:pt x="129" y="1"/>
                    <a:pt x="129" y="1"/>
                    <a:pt x="129" y="1"/>
                  </a:cubicBezTo>
                  <a:cubicBezTo>
                    <a:pt x="129" y="0"/>
                    <a:pt x="128" y="0"/>
                    <a:pt x="128" y="0"/>
                  </a:cubicBezTo>
                  <a:cubicBezTo>
                    <a:pt x="128" y="0"/>
                    <a:pt x="128" y="0"/>
                    <a:pt x="128" y="0"/>
                  </a:cubicBezTo>
                  <a:cubicBezTo>
                    <a:pt x="128" y="0"/>
                    <a:pt x="128" y="0"/>
                    <a:pt x="128" y="0"/>
                  </a:cubicBezTo>
                  <a:cubicBezTo>
                    <a:pt x="128" y="0"/>
                    <a:pt x="127" y="0"/>
                    <a:pt x="127" y="0"/>
                  </a:cubicBezTo>
                  <a:cubicBezTo>
                    <a:pt x="127" y="0"/>
                    <a:pt x="127" y="0"/>
                    <a:pt x="127" y="1"/>
                  </a:cubicBezTo>
                  <a:cubicBezTo>
                    <a:pt x="127" y="1"/>
                    <a:pt x="127" y="1"/>
                    <a:pt x="127" y="1"/>
                  </a:cubicBezTo>
                  <a:cubicBezTo>
                    <a:pt x="65" y="28"/>
                    <a:pt x="65" y="28"/>
                    <a:pt x="65" y="28"/>
                  </a:cubicBezTo>
                  <a:cubicBezTo>
                    <a:pt x="4" y="1"/>
                    <a:pt x="4" y="1"/>
                    <a:pt x="4" y="1"/>
                  </a:cubicBezTo>
                  <a:cubicBezTo>
                    <a:pt x="3" y="0"/>
                    <a:pt x="1" y="1"/>
                    <a:pt x="0" y="2"/>
                  </a:cubicBezTo>
                  <a:cubicBezTo>
                    <a:pt x="0" y="4"/>
                    <a:pt x="0" y="5"/>
                    <a:pt x="2" y="6"/>
                  </a:cubicBezTo>
                  <a:cubicBezTo>
                    <a:pt x="23" y="15"/>
                    <a:pt x="23" y="15"/>
                    <a:pt x="23" y="15"/>
                  </a:cubicBezTo>
                  <a:cubicBezTo>
                    <a:pt x="23" y="55"/>
                    <a:pt x="23" y="55"/>
                    <a:pt x="23" y="55"/>
                  </a:cubicBezTo>
                  <a:cubicBezTo>
                    <a:pt x="23" y="56"/>
                    <a:pt x="23" y="57"/>
                    <a:pt x="24" y="57"/>
                  </a:cubicBezTo>
                  <a:cubicBezTo>
                    <a:pt x="38" y="64"/>
                    <a:pt x="51" y="68"/>
                    <a:pt x="65" y="68"/>
                  </a:cubicBezTo>
                  <a:cubicBezTo>
                    <a:pt x="78" y="68"/>
                    <a:pt x="92" y="64"/>
                    <a:pt x="106" y="58"/>
                  </a:cubicBezTo>
                  <a:cubicBezTo>
                    <a:pt x="107" y="57"/>
                    <a:pt x="108" y="56"/>
                    <a:pt x="108" y="55"/>
                  </a:cubicBezTo>
                  <a:cubicBezTo>
                    <a:pt x="108" y="15"/>
                    <a:pt x="108" y="15"/>
                    <a:pt x="108" y="15"/>
                  </a:cubicBezTo>
                  <a:cubicBezTo>
                    <a:pt x="125" y="8"/>
                    <a:pt x="125" y="8"/>
                    <a:pt x="125" y="8"/>
                  </a:cubicBezTo>
                  <a:cubicBezTo>
                    <a:pt x="125" y="51"/>
                    <a:pt x="125" y="51"/>
                    <a:pt x="125" y="51"/>
                  </a:cubicBezTo>
                  <a:cubicBezTo>
                    <a:pt x="121" y="53"/>
                    <a:pt x="118" y="56"/>
                    <a:pt x="118" y="61"/>
                  </a:cubicBezTo>
                  <a:cubicBezTo>
                    <a:pt x="118" y="66"/>
                    <a:pt x="122" y="71"/>
                    <a:pt x="128" y="71"/>
                  </a:cubicBezTo>
                  <a:cubicBezTo>
                    <a:pt x="133" y="71"/>
                    <a:pt x="138" y="66"/>
                    <a:pt x="138" y="61"/>
                  </a:cubicBezTo>
                  <a:cubicBezTo>
                    <a:pt x="138" y="56"/>
                    <a:pt x="135" y="53"/>
                    <a:pt x="131" y="51"/>
                  </a:cubicBezTo>
                  <a:close/>
                  <a:moveTo>
                    <a:pt x="102" y="53"/>
                  </a:moveTo>
                  <a:cubicBezTo>
                    <a:pt x="77" y="65"/>
                    <a:pt x="52" y="65"/>
                    <a:pt x="29" y="53"/>
                  </a:cubicBezTo>
                  <a:cubicBezTo>
                    <a:pt x="29" y="18"/>
                    <a:pt x="29" y="18"/>
                    <a:pt x="29" y="18"/>
                  </a:cubicBezTo>
                  <a:cubicBezTo>
                    <a:pt x="64" y="34"/>
                    <a:pt x="64" y="34"/>
                    <a:pt x="64" y="34"/>
                  </a:cubicBezTo>
                  <a:cubicBezTo>
                    <a:pt x="65" y="34"/>
                    <a:pt x="65" y="34"/>
                    <a:pt x="65" y="34"/>
                  </a:cubicBezTo>
                  <a:cubicBezTo>
                    <a:pt x="66" y="34"/>
                    <a:pt x="66" y="34"/>
                    <a:pt x="67" y="34"/>
                  </a:cubicBezTo>
                  <a:cubicBezTo>
                    <a:pt x="102" y="18"/>
                    <a:pt x="102" y="18"/>
                    <a:pt x="102" y="18"/>
                  </a:cubicBezTo>
                  <a:lnTo>
                    <a:pt x="102" y="53"/>
                  </a:lnTo>
                  <a:close/>
                  <a:moveTo>
                    <a:pt x="128" y="65"/>
                  </a:moveTo>
                  <a:cubicBezTo>
                    <a:pt x="125" y="65"/>
                    <a:pt x="124" y="63"/>
                    <a:pt x="124" y="61"/>
                  </a:cubicBezTo>
                  <a:cubicBezTo>
                    <a:pt x="124" y="59"/>
                    <a:pt x="125" y="57"/>
                    <a:pt x="128" y="57"/>
                  </a:cubicBezTo>
                  <a:cubicBezTo>
                    <a:pt x="130" y="57"/>
                    <a:pt x="132" y="59"/>
                    <a:pt x="132" y="61"/>
                  </a:cubicBezTo>
                  <a:cubicBezTo>
                    <a:pt x="132" y="63"/>
                    <a:pt x="130" y="65"/>
                    <a:pt x="128" y="6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grpSp>
      <p:grpSp>
        <p:nvGrpSpPr>
          <p:cNvPr id="73" name="Group 347"/>
          <p:cNvGrpSpPr/>
          <p:nvPr/>
        </p:nvGrpSpPr>
        <p:grpSpPr>
          <a:xfrm>
            <a:off x="1953570" y="2075599"/>
            <a:ext cx="563566" cy="483728"/>
            <a:chOff x="7848600" y="3938588"/>
            <a:chExt cx="762000" cy="654051"/>
          </a:xfrm>
        </p:grpSpPr>
        <p:sp>
          <p:nvSpPr>
            <p:cNvPr id="74" name="Freeform 262"/>
            <p:cNvSpPr>
              <a:spLocks noEditPoints="1"/>
            </p:cNvSpPr>
            <p:nvPr/>
          </p:nvSpPr>
          <p:spPr bwMode="auto">
            <a:xfrm>
              <a:off x="7920038" y="4079876"/>
              <a:ext cx="506413" cy="512763"/>
            </a:xfrm>
            <a:custGeom>
              <a:avLst/>
              <a:gdLst>
                <a:gd name="T0" fmla="*/ 145 w 157"/>
                <a:gd name="T1" fmla="*/ 62 h 157"/>
                <a:gd name="T2" fmla="*/ 145 w 157"/>
                <a:gd name="T3" fmla="*/ 145 h 157"/>
                <a:gd name="T4" fmla="*/ 12 w 157"/>
                <a:gd name="T5" fmla="*/ 145 h 157"/>
                <a:gd name="T6" fmla="*/ 12 w 157"/>
                <a:gd name="T7" fmla="*/ 94 h 157"/>
                <a:gd name="T8" fmla="*/ 0 w 157"/>
                <a:gd name="T9" fmla="*/ 83 h 157"/>
                <a:gd name="T10" fmla="*/ 0 w 157"/>
                <a:gd name="T11" fmla="*/ 157 h 157"/>
                <a:gd name="T12" fmla="*/ 157 w 157"/>
                <a:gd name="T13" fmla="*/ 157 h 157"/>
                <a:gd name="T14" fmla="*/ 157 w 157"/>
                <a:gd name="T15" fmla="*/ 51 h 157"/>
                <a:gd name="T16" fmla="*/ 145 w 157"/>
                <a:gd name="T17" fmla="*/ 62 h 157"/>
                <a:gd name="T18" fmla="*/ 0 w 157"/>
                <a:gd name="T19" fmla="*/ 0 h 157"/>
                <a:gd name="T20" fmla="*/ 0 w 157"/>
                <a:gd name="T21" fmla="*/ 6 h 157"/>
                <a:gd name="T22" fmla="*/ 12 w 157"/>
                <a:gd name="T23" fmla="*/ 12 h 157"/>
                <a:gd name="T24" fmla="*/ 12 w 157"/>
                <a:gd name="T25" fmla="*/ 12 h 157"/>
                <a:gd name="T26" fmla="*/ 111 w 157"/>
                <a:gd name="T27" fmla="*/ 12 h 157"/>
                <a:gd name="T28" fmla="*/ 124 w 157"/>
                <a:gd name="T29" fmla="*/ 0 h 157"/>
                <a:gd name="T30" fmla="*/ 0 w 157"/>
                <a:gd name="T3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57">
                  <a:moveTo>
                    <a:pt x="145" y="62"/>
                  </a:moveTo>
                  <a:cubicBezTo>
                    <a:pt x="145" y="145"/>
                    <a:pt x="145" y="145"/>
                    <a:pt x="145" y="145"/>
                  </a:cubicBezTo>
                  <a:cubicBezTo>
                    <a:pt x="12" y="145"/>
                    <a:pt x="12" y="145"/>
                    <a:pt x="12" y="145"/>
                  </a:cubicBezTo>
                  <a:cubicBezTo>
                    <a:pt x="12" y="94"/>
                    <a:pt x="12" y="94"/>
                    <a:pt x="12" y="94"/>
                  </a:cubicBezTo>
                  <a:cubicBezTo>
                    <a:pt x="0" y="83"/>
                    <a:pt x="0" y="83"/>
                    <a:pt x="0" y="83"/>
                  </a:cubicBezTo>
                  <a:cubicBezTo>
                    <a:pt x="0" y="157"/>
                    <a:pt x="0" y="157"/>
                    <a:pt x="0" y="157"/>
                  </a:cubicBezTo>
                  <a:cubicBezTo>
                    <a:pt x="157" y="157"/>
                    <a:pt x="157" y="157"/>
                    <a:pt x="157" y="157"/>
                  </a:cubicBezTo>
                  <a:cubicBezTo>
                    <a:pt x="157" y="51"/>
                    <a:pt x="157" y="51"/>
                    <a:pt x="157" y="51"/>
                  </a:cubicBezTo>
                  <a:lnTo>
                    <a:pt x="145" y="62"/>
                  </a:lnTo>
                  <a:close/>
                  <a:moveTo>
                    <a:pt x="0" y="0"/>
                  </a:moveTo>
                  <a:cubicBezTo>
                    <a:pt x="0" y="6"/>
                    <a:pt x="0" y="6"/>
                    <a:pt x="0" y="6"/>
                  </a:cubicBezTo>
                  <a:cubicBezTo>
                    <a:pt x="4" y="7"/>
                    <a:pt x="8" y="8"/>
                    <a:pt x="12" y="12"/>
                  </a:cubicBezTo>
                  <a:cubicBezTo>
                    <a:pt x="12" y="12"/>
                    <a:pt x="12" y="12"/>
                    <a:pt x="12" y="12"/>
                  </a:cubicBezTo>
                  <a:cubicBezTo>
                    <a:pt x="111" y="12"/>
                    <a:pt x="111" y="12"/>
                    <a:pt x="111" y="12"/>
                  </a:cubicBezTo>
                  <a:cubicBezTo>
                    <a:pt x="124" y="0"/>
                    <a:pt x="124" y="0"/>
                    <a:pt x="124"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75" name="Freeform 263"/>
            <p:cNvSpPr>
              <a:spLocks/>
            </p:cNvSpPr>
            <p:nvPr/>
          </p:nvSpPr>
          <p:spPr bwMode="auto">
            <a:xfrm>
              <a:off x="7848600" y="3938588"/>
              <a:ext cx="762000" cy="520700"/>
            </a:xfrm>
            <a:custGeom>
              <a:avLst/>
              <a:gdLst>
                <a:gd name="T0" fmla="*/ 231 w 236"/>
                <a:gd name="T1" fmla="*/ 22 h 159"/>
                <a:gd name="T2" fmla="*/ 179 w 236"/>
                <a:gd name="T3" fmla="*/ 70 h 159"/>
                <a:gd name="T4" fmla="*/ 167 w 236"/>
                <a:gd name="T5" fmla="*/ 81 h 159"/>
                <a:gd name="T6" fmla="*/ 83 w 236"/>
                <a:gd name="T7" fmla="*/ 159 h 159"/>
                <a:gd name="T8" fmla="*/ 34 w 236"/>
                <a:gd name="T9" fmla="*/ 113 h 159"/>
                <a:gd name="T10" fmla="*/ 22 w 236"/>
                <a:gd name="T11" fmla="*/ 102 h 159"/>
                <a:gd name="T12" fmla="*/ 5 w 236"/>
                <a:gd name="T13" fmla="*/ 86 h 159"/>
                <a:gd name="T14" fmla="*/ 5 w 236"/>
                <a:gd name="T15" fmla="*/ 69 h 159"/>
                <a:gd name="T16" fmla="*/ 22 w 236"/>
                <a:gd name="T17" fmla="*/ 69 h 159"/>
                <a:gd name="T18" fmla="*/ 22 w 236"/>
                <a:gd name="T19" fmla="*/ 69 h 159"/>
                <a:gd name="T20" fmla="*/ 34 w 236"/>
                <a:gd name="T21" fmla="*/ 80 h 159"/>
                <a:gd name="T22" fmla="*/ 83 w 236"/>
                <a:gd name="T23" fmla="*/ 126 h 159"/>
                <a:gd name="T24" fmla="*/ 159 w 236"/>
                <a:gd name="T25" fmla="*/ 55 h 159"/>
                <a:gd name="T26" fmla="*/ 172 w 236"/>
                <a:gd name="T27" fmla="*/ 43 h 159"/>
                <a:gd name="T28" fmla="*/ 214 w 236"/>
                <a:gd name="T29" fmla="*/ 4 h 159"/>
                <a:gd name="T30" fmla="*/ 231 w 236"/>
                <a:gd name="T31" fmla="*/ 5 h 159"/>
                <a:gd name="T32" fmla="*/ 231 w 236"/>
                <a:gd name="T33" fmla="*/ 2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59">
                  <a:moveTo>
                    <a:pt x="231" y="22"/>
                  </a:moveTo>
                  <a:cubicBezTo>
                    <a:pt x="179" y="70"/>
                    <a:pt x="179" y="70"/>
                    <a:pt x="179" y="70"/>
                  </a:cubicBezTo>
                  <a:cubicBezTo>
                    <a:pt x="167" y="81"/>
                    <a:pt x="167" y="81"/>
                    <a:pt x="167" y="81"/>
                  </a:cubicBezTo>
                  <a:cubicBezTo>
                    <a:pt x="83" y="159"/>
                    <a:pt x="83" y="159"/>
                    <a:pt x="83" y="159"/>
                  </a:cubicBezTo>
                  <a:cubicBezTo>
                    <a:pt x="34" y="113"/>
                    <a:pt x="34" y="113"/>
                    <a:pt x="34" y="113"/>
                  </a:cubicBezTo>
                  <a:cubicBezTo>
                    <a:pt x="22" y="102"/>
                    <a:pt x="22" y="102"/>
                    <a:pt x="22" y="102"/>
                  </a:cubicBezTo>
                  <a:cubicBezTo>
                    <a:pt x="5" y="86"/>
                    <a:pt x="5" y="86"/>
                    <a:pt x="5" y="86"/>
                  </a:cubicBezTo>
                  <a:cubicBezTo>
                    <a:pt x="0" y="82"/>
                    <a:pt x="0" y="74"/>
                    <a:pt x="5" y="69"/>
                  </a:cubicBezTo>
                  <a:cubicBezTo>
                    <a:pt x="9" y="64"/>
                    <a:pt x="17" y="64"/>
                    <a:pt x="22" y="69"/>
                  </a:cubicBezTo>
                  <a:cubicBezTo>
                    <a:pt x="22" y="69"/>
                    <a:pt x="22" y="69"/>
                    <a:pt x="22" y="69"/>
                  </a:cubicBezTo>
                  <a:cubicBezTo>
                    <a:pt x="34" y="80"/>
                    <a:pt x="34" y="80"/>
                    <a:pt x="34" y="80"/>
                  </a:cubicBezTo>
                  <a:cubicBezTo>
                    <a:pt x="83" y="126"/>
                    <a:pt x="83" y="126"/>
                    <a:pt x="83" y="126"/>
                  </a:cubicBezTo>
                  <a:cubicBezTo>
                    <a:pt x="159" y="55"/>
                    <a:pt x="159" y="55"/>
                    <a:pt x="159" y="55"/>
                  </a:cubicBezTo>
                  <a:cubicBezTo>
                    <a:pt x="172" y="43"/>
                    <a:pt x="172" y="43"/>
                    <a:pt x="172" y="43"/>
                  </a:cubicBezTo>
                  <a:cubicBezTo>
                    <a:pt x="214" y="4"/>
                    <a:pt x="214" y="4"/>
                    <a:pt x="214" y="4"/>
                  </a:cubicBezTo>
                  <a:cubicBezTo>
                    <a:pt x="219" y="0"/>
                    <a:pt x="227" y="0"/>
                    <a:pt x="231" y="5"/>
                  </a:cubicBezTo>
                  <a:cubicBezTo>
                    <a:pt x="236" y="10"/>
                    <a:pt x="236" y="17"/>
                    <a:pt x="231" y="2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grpSp>
    </p:spTree>
    <p:extLst>
      <p:ext uri="{BB962C8B-B14F-4D97-AF65-F5344CB8AC3E}">
        <p14:creationId xmlns:p14="http://schemas.microsoft.com/office/powerpoint/2010/main" val="3559716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8"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65125"/>
            <a:ext cx="10515600" cy="1325563"/>
          </a:xfrm>
        </p:spPr>
        <p:txBody>
          <a:bodyPr/>
          <a:lstStyle/>
          <a:p>
            <a:pPr eaLnBrk="1" hangingPunct="1"/>
            <a:r>
              <a:rPr lang="fr-FR" sz="3000" dirty="0"/>
              <a:t>Agenda</a:t>
            </a:r>
            <a:endParaRPr lang="fr-FR" altLang="fr-FR" sz="3000" dirty="0"/>
          </a:p>
        </p:txBody>
      </p:sp>
      <p:sp>
        <p:nvSpPr>
          <p:cNvPr id="9" name="Espace réservé du contenu 2">
            <a:extLst>
              <a:ext uri="{FF2B5EF4-FFF2-40B4-BE49-F238E27FC236}">
                <a16:creationId xmlns:a16="http://schemas.microsoft.com/office/drawing/2014/main" id="{388E9091-3B90-4D26-A52A-E07572F6EAC4}"/>
              </a:ext>
            </a:extLst>
          </p:cNvPr>
          <p:cNvSpPr>
            <a:spLocks noGrp="1" noChangeArrowheads="1"/>
          </p:cNvSpPr>
          <p:nvPr>
            <p:ph idx="1"/>
          </p:nvPr>
        </p:nvSpPr>
        <p:spPr>
          <a:xfrm>
            <a:off x="838200" y="1503405"/>
            <a:ext cx="10515600" cy="4351338"/>
          </a:xfrm>
        </p:spPr>
        <p:txBody>
          <a:bodyPr/>
          <a:lstStyle/>
          <a:p>
            <a:pPr marL="514350" indent="-514350" algn="just">
              <a:buFont typeface="+mj-lt"/>
              <a:buAutoNum type="arabicPeriod"/>
            </a:pPr>
            <a:r>
              <a:rPr lang="en-US" altLang="fr-FR" b="1" dirty="0">
                <a:solidFill>
                  <a:schemeClr val="bg2">
                    <a:lumMod val="90000"/>
                  </a:schemeClr>
                </a:solidFill>
              </a:rPr>
              <a:t>Interbank rates</a:t>
            </a:r>
          </a:p>
          <a:p>
            <a:pPr marL="514350" indent="-514350" algn="just">
              <a:buFont typeface="+mj-lt"/>
              <a:buAutoNum type="arabicPeriod"/>
            </a:pPr>
            <a:r>
              <a:rPr lang="en-US" altLang="fr-FR" b="1" dirty="0">
                <a:solidFill>
                  <a:schemeClr val="bg2">
                    <a:lumMod val="90000"/>
                  </a:schemeClr>
                </a:solidFill>
              </a:rPr>
              <a:t>The need for a reform</a:t>
            </a:r>
          </a:p>
          <a:p>
            <a:pPr marL="514350" indent="-514350" algn="just">
              <a:buFont typeface="+mj-lt"/>
              <a:buAutoNum type="arabicPeriod"/>
            </a:pPr>
            <a:r>
              <a:rPr lang="en-US" altLang="fr-FR" b="1" dirty="0">
                <a:solidFill>
                  <a:schemeClr val="tx2"/>
                </a:solidFill>
              </a:rPr>
              <a:t>The European reform</a:t>
            </a:r>
          </a:p>
          <a:p>
            <a:pPr marL="514350" indent="-514350" algn="just">
              <a:buFont typeface="+mj-lt"/>
              <a:buAutoNum type="arabicPeriod"/>
            </a:pPr>
            <a:r>
              <a:rPr lang="en-US" altLang="fr-FR" b="1" dirty="0">
                <a:solidFill>
                  <a:schemeClr val="bg2">
                    <a:lumMod val="90000"/>
                  </a:schemeClr>
                </a:solidFill>
              </a:rPr>
              <a:t>The other countries</a:t>
            </a:r>
          </a:p>
          <a:p>
            <a:pPr marL="514350" indent="-514350" algn="just">
              <a:buFont typeface="+mj-lt"/>
              <a:buAutoNum type="arabicPeriod"/>
            </a:pPr>
            <a:r>
              <a:rPr lang="en-US" altLang="fr-FR" b="1" dirty="0">
                <a:solidFill>
                  <a:schemeClr val="bg2">
                    <a:lumMod val="90000"/>
                  </a:schemeClr>
                </a:solidFill>
              </a:rPr>
              <a:t>The regulatory reform in insurance</a:t>
            </a:r>
          </a:p>
          <a:p>
            <a:pPr marL="514350" indent="-514350" algn="just">
              <a:buFont typeface="+mj-lt"/>
              <a:buAutoNum type="arabicPeriod"/>
            </a:pPr>
            <a:r>
              <a:rPr lang="en-US" altLang="fr-FR" b="1" dirty="0">
                <a:solidFill>
                  <a:schemeClr val="bg2">
                    <a:lumMod val="90000"/>
                  </a:schemeClr>
                </a:solidFill>
              </a:rPr>
              <a:t>Be continued…</a:t>
            </a:r>
          </a:p>
        </p:txBody>
      </p:sp>
    </p:spTree>
    <p:extLst>
      <p:ext uri="{BB962C8B-B14F-4D97-AF65-F5344CB8AC3E}">
        <p14:creationId xmlns:p14="http://schemas.microsoft.com/office/powerpoint/2010/main" val="254308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82543"/>
            <a:ext cx="10515600" cy="1325563"/>
          </a:xfrm>
        </p:spPr>
        <p:txBody>
          <a:bodyPr/>
          <a:lstStyle/>
          <a:p>
            <a:r>
              <a:rPr lang="en-US" sz="3000" dirty="0"/>
              <a:t>The €STR Reform</a:t>
            </a:r>
            <a:endParaRPr lang="en-US" sz="3000" dirty="0">
              <a:latin typeface="Arial Narrow" panose="020B0606020202030204" pitchFamily="34" charset="0"/>
            </a:endParaRPr>
          </a:p>
        </p:txBody>
      </p:sp>
      <p:grpSp>
        <p:nvGrpSpPr>
          <p:cNvPr id="14" name="Groupe 13"/>
          <p:cNvGrpSpPr/>
          <p:nvPr/>
        </p:nvGrpSpPr>
        <p:grpSpPr>
          <a:xfrm>
            <a:off x="4555520" y="1536346"/>
            <a:ext cx="7231351" cy="4151209"/>
            <a:chOff x="1352600" y="1550687"/>
            <a:chExt cx="7231351" cy="4151209"/>
          </a:xfrm>
        </p:grpSpPr>
        <p:grpSp>
          <p:nvGrpSpPr>
            <p:cNvPr id="15" name="Groupe 14"/>
            <p:cNvGrpSpPr/>
            <p:nvPr/>
          </p:nvGrpSpPr>
          <p:grpSpPr>
            <a:xfrm>
              <a:off x="1362532" y="1550687"/>
              <a:ext cx="6606852" cy="1665065"/>
              <a:chOff x="2046608" y="3651507"/>
              <a:chExt cx="6606852" cy="1665065"/>
            </a:xfrm>
          </p:grpSpPr>
          <p:cxnSp>
            <p:nvCxnSpPr>
              <p:cNvPr id="18" name="Connecteur droit 17"/>
              <p:cNvCxnSpPr/>
              <p:nvPr/>
            </p:nvCxnSpPr>
            <p:spPr>
              <a:xfrm>
                <a:off x="3114513" y="4005064"/>
                <a:ext cx="0" cy="13115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a:off x="7446633" y="4005064"/>
                <a:ext cx="0" cy="1311508"/>
              </a:xfrm>
              <a:prstGeom prst="line">
                <a:avLst/>
              </a:prstGeom>
            </p:spPr>
            <p:style>
              <a:lnRef idx="2">
                <a:schemeClr val="accent1"/>
              </a:lnRef>
              <a:fillRef idx="0">
                <a:schemeClr val="accent1"/>
              </a:fillRef>
              <a:effectRef idx="1">
                <a:schemeClr val="accent1"/>
              </a:effectRef>
              <a:fontRef idx="minor">
                <a:schemeClr val="tx1"/>
              </a:fontRef>
            </p:style>
          </p:cxnSp>
          <p:grpSp>
            <p:nvGrpSpPr>
              <p:cNvPr id="20" name="Groupe 19"/>
              <p:cNvGrpSpPr/>
              <p:nvPr/>
            </p:nvGrpSpPr>
            <p:grpSpPr>
              <a:xfrm>
                <a:off x="2046608" y="3651507"/>
                <a:ext cx="6606852" cy="1665065"/>
                <a:chOff x="2046608" y="3651507"/>
                <a:chExt cx="6606852" cy="1665065"/>
              </a:xfrm>
            </p:grpSpPr>
            <p:grpSp>
              <p:nvGrpSpPr>
                <p:cNvPr id="21" name="Groupe 20"/>
                <p:cNvGrpSpPr/>
                <p:nvPr/>
              </p:nvGrpSpPr>
              <p:grpSpPr>
                <a:xfrm>
                  <a:off x="2046608" y="4077072"/>
                  <a:ext cx="6606852" cy="1239500"/>
                  <a:chOff x="2046608" y="4077072"/>
                  <a:chExt cx="6606852" cy="1239500"/>
                </a:xfrm>
              </p:grpSpPr>
              <p:sp>
                <p:nvSpPr>
                  <p:cNvPr id="24" name="Rectangle 23"/>
                  <p:cNvSpPr/>
                  <p:nvPr/>
                </p:nvSpPr>
                <p:spPr>
                  <a:xfrm>
                    <a:off x="2046608" y="4092436"/>
                    <a:ext cx="972108" cy="1224136"/>
                  </a:xfrm>
                  <a:prstGeom prst="rect">
                    <a:avLst/>
                  </a:prstGeom>
                  <a:solidFill>
                    <a:srgbClr val="00457C"/>
                  </a:solidFill>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a:t>Only EONIA is published</a:t>
                    </a:r>
                  </a:p>
                </p:txBody>
              </p:sp>
              <p:sp>
                <p:nvSpPr>
                  <p:cNvPr id="25" name="Rectangle 24"/>
                  <p:cNvSpPr/>
                  <p:nvPr/>
                </p:nvSpPr>
                <p:spPr>
                  <a:xfrm>
                    <a:off x="7545287" y="4077072"/>
                    <a:ext cx="1108173" cy="1224136"/>
                  </a:xfrm>
                  <a:prstGeom prst="rect">
                    <a:avLst/>
                  </a:prstGeom>
                  <a:solidFill>
                    <a:schemeClr val="accent3"/>
                  </a:solidFill>
                  <a:ln>
                    <a:solidFill>
                      <a:schemeClr val="accent3"/>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400" dirty="0">
                        <a:solidFill>
                          <a:schemeClr val="tx1"/>
                        </a:solidFill>
                      </a:rPr>
                      <a:t>O</a:t>
                    </a:r>
                    <a:r>
                      <a:rPr lang="en-US" sz="1400" dirty="0" err="1">
                        <a:solidFill>
                          <a:schemeClr val="tx1"/>
                        </a:solidFill>
                      </a:rPr>
                      <a:t>nl</a:t>
                    </a:r>
                    <a:r>
                      <a:rPr lang="fr-FR" sz="1400" dirty="0">
                        <a:solidFill>
                          <a:schemeClr val="tx1"/>
                        </a:solidFill>
                      </a:rPr>
                      <a:t>y €</a:t>
                    </a:r>
                    <a:r>
                      <a:rPr lang="en-US" sz="1400" dirty="0">
                        <a:solidFill>
                          <a:schemeClr val="tx1"/>
                        </a:solidFill>
                      </a:rPr>
                      <a:t>STR will be published</a:t>
                    </a:r>
                  </a:p>
                </p:txBody>
              </p:sp>
              <p:sp>
                <p:nvSpPr>
                  <p:cNvPr id="26" name="Rectangle 25"/>
                  <p:cNvSpPr/>
                  <p:nvPr/>
                </p:nvSpPr>
                <p:spPr>
                  <a:xfrm>
                    <a:off x="3224808" y="4077072"/>
                    <a:ext cx="4104456" cy="1224136"/>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a:solidFill>
                          <a:schemeClr val="bg1"/>
                        </a:solidFill>
                      </a:rPr>
                      <a:t>Transition </a:t>
                    </a:r>
                    <a:r>
                      <a:rPr lang="fr-FR" sz="1600" dirty="0" err="1">
                        <a:solidFill>
                          <a:schemeClr val="bg1"/>
                        </a:solidFill>
                      </a:rPr>
                      <a:t>period</a:t>
                    </a:r>
                    <a:r>
                      <a:rPr lang="fr-FR" sz="1600" dirty="0">
                        <a:solidFill>
                          <a:schemeClr val="bg1"/>
                        </a:solidFill>
                      </a:rPr>
                      <a:t>:</a:t>
                    </a:r>
                  </a:p>
                  <a:p>
                    <a:pPr algn="ctr">
                      <a:spcBef>
                        <a:spcPts val="600"/>
                      </a:spcBef>
                    </a:pPr>
                    <a:r>
                      <a:rPr lang="fr-FR" sz="1600" dirty="0">
                        <a:solidFill>
                          <a:schemeClr val="bg1"/>
                        </a:solidFill>
                      </a:rPr>
                      <a:t>Publication of EONIA and €STR</a:t>
                    </a:r>
                  </a:p>
                  <a:p>
                    <a:pPr algn="ctr">
                      <a:spcBef>
                        <a:spcPts val="600"/>
                      </a:spcBef>
                    </a:pPr>
                    <a:r>
                      <a:rPr lang="fr-FR" sz="1600" dirty="0">
                        <a:solidFill>
                          <a:schemeClr val="bg1"/>
                        </a:solidFill>
                      </a:rPr>
                      <a:t>EONIA = €STR + spread (8,5 bps)</a:t>
                    </a:r>
                  </a:p>
                </p:txBody>
              </p:sp>
            </p:grpSp>
            <p:sp>
              <p:nvSpPr>
                <p:cNvPr id="22" name="ZoneTexte 21"/>
                <p:cNvSpPr txBox="1"/>
                <p:nvPr/>
              </p:nvSpPr>
              <p:spPr>
                <a:xfrm>
                  <a:off x="2396716" y="3651507"/>
                  <a:ext cx="1692188" cy="307777"/>
                </a:xfrm>
                <a:prstGeom prst="rect">
                  <a:avLst/>
                </a:prstGeom>
                <a:noFill/>
              </p:spPr>
              <p:txBody>
                <a:bodyPr wrap="square" rtlCol="0">
                  <a:spAutoFit/>
                </a:bodyPr>
                <a:lstStyle/>
                <a:p>
                  <a:r>
                    <a:rPr lang="fr-FR" sz="1400" dirty="0">
                      <a:latin typeface="+mj-lt"/>
                    </a:rPr>
                    <a:t>2</a:t>
                  </a:r>
                  <a:r>
                    <a:rPr lang="fr-FR" sz="1400" baseline="30000" dirty="0">
                      <a:latin typeface="+mj-lt"/>
                    </a:rPr>
                    <a:t>nd</a:t>
                  </a:r>
                  <a:r>
                    <a:rPr lang="fr-FR" sz="1400" dirty="0">
                      <a:latin typeface="+mj-lt"/>
                    </a:rPr>
                    <a:t> </a:t>
                  </a:r>
                  <a:r>
                    <a:rPr lang="en-US" sz="1400" dirty="0">
                      <a:latin typeface="+mj-lt"/>
                    </a:rPr>
                    <a:t>of October 2019</a:t>
                  </a:r>
                </a:p>
              </p:txBody>
            </p:sp>
            <p:sp>
              <p:nvSpPr>
                <p:cNvPr id="23" name="ZoneTexte 22"/>
                <p:cNvSpPr txBox="1"/>
                <p:nvPr/>
              </p:nvSpPr>
              <p:spPr>
                <a:xfrm>
                  <a:off x="6731785" y="3673968"/>
                  <a:ext cx="1627006" cy="307777"/>
                </a:xfrm>
                <a:prstGeom prst="rect">
                  <a:avLst/>
                </a:prstGeom>
                <a:noFill/>
              </p:spPr>
              <p:txBody>
                <a:bodyPr wrap="square" rtlCol="0">
                  <a:spAutoFit/>
                </a:bodyPr>
                <a:lstStyle/>
                <a:p>
                  <a:r>
                    <a:rPr lang="fr-FR" sz="1400" dirty="0"/>
                    <a:t>2</a:t>
                  </a:r>
                  <a:r>
                    <a:rPr lang="fr-FR" sz="1400" baseline="30000" dirty="0"/>
                    <a:t>nd</a:t>
                  </a:r>
                  <a:r>
                    <a:rPr lang="fr-FR" sz="1400" dirty="0"/>
                    <a:t> </a:t>
                  </a:r>
                  <a:r>
                    <a:rPr lang="en-US" sz="1400" dirty="0"/>
                    <a:t>of January 2022</a:t>
                  </a:r>
                </a:p>
              </p:txBody>
            </p:sp>
          </p:grpSp>
        </p:grpSp>
        <p:sp>
          <p:nvSpPr>
            <p:cNvPr id="16" name="ZoneTexte 15"/>
            <p:cNvSpPr txBox="1"/>
            <p:nvPr/>
          </p:nvSpPr>
          <p:spPr>
            <a:xfrm>
              <a:off x="1602653" y="3747515"/>
              <a:ext cx="6981298" cy="1954381"/>
            </a:xfrm>
            <a:prstGeom prst="rect">
              <a:avLst/>
            </a:prstGeom>
            <a:noFill/>
          </p:spPr>
          <p:txBody>
            <a:bodyPr wrap="square" rtlCol="0">
              <a:spAutoFit/>
            </a:bodyPr>
            <a:lstStyle/>
            <a:p>
              <a:r>
                <a:rPr lang="en-US" sz="1600" dirty="0">
                  <a:latin typeface="+mj-lt"/>
                </a:rPr>
                <a:t>Actions to be implemented to ensure the transition</a:t>
              </a:r>
              <a:r>
                <a:rPr lang="fr-FR" sz="1600" dirty="0">
                  <a:latin typeface="+mj-lt"/>
                </a:rPr>
                <a:t> :</a:t>
              </a:r>
            </a:p>
            <a:p>
              <a:pPr marL="285750" indent="-285750">
                <a:spcBef>
                  <a:spcPts val="600"/>
                </a:spcBef>
                <a:buFont typeface="Wingdings" panose="05000000000000000000" pitchFamily="2" charset="2"/>
                <a:buChar char="ü"/>
              </a:pPr>
              <a:r>
                <a:rPr lang="fr-FR" sz="1600" dirty="0">
                  <a:latin typeface="+mj-lt"/>
                </a:rPr>
                <a:t>I</a:t>
              </a:r>
              <a:r>
                <a:rPr lang="en-US" sz="1600" dirty="0" err="1">
                  <a:latin typeface="+mj-lt"/>
                </a:rPr>
                <a:t>ntegration</a:t>
              </a:r>
              <a:r>
                <a:rPr lang="en-US" sz="1600" dirty="0">
                  <a:latin typeface="+mj-lt"/>
                </a:rPr>
                <a:t> of the €STR curve in valuation models</a:t>
              </a:r>
            </a:p>
            <a:p>
              <a:pPr marL="285750" indent="-285750">
                <a:spcBef>
                  <a:spcPts val="600"/>
                </a:spcBef>
                <a:buFont typeface="Wingdings" panose="05000000000000000000" pitchFamily="2" charset="2"/>
                <a:buChar char="ü"/>
              </a:pPr>
              <a:r>
                <a:rPr lang="fr-FR" sz="1600" dirty="0">
                  <a:latin typeface="+mj-lt"/>
                </a:rPr>
                <a:t>M</a:t>
              </a:r>
              <a:r>
                <a:rPr lang="en-US" sz="1600" dirty="0" err="1">
                  <a:latin typeface="+mj-lt"/>
                </a:rPr>
                <a:t>odification</a:t>
              </a:r>
              <a:r>
                <a:rPr lang="en-US" sz="1600" dirty="0">
                  <a:latin typeface="+mj-lt"/>
                </a:rPr>
                <a:t> of existing contracts (fallback clauses)</a:t>
              </a:r>
            </a:p>
            <a:p>
              <a:pPr marL="285750" indent="-285750">
                <a:spcBef>
                  <a:spcPts val="600"/>
                </a:spcBef>
                <a:buFont typeface="Wingdings" panose="05000000000000000000" pitchFamily="2" charset="2"/>
                <a:buChar char="ü"/>
              </a:pPr>
              <a:r>
                <a:rPr lang="fr-FR" sz="1600" dirty="0">
                  <a:latin typeface="+mj-lt"/>
                </a:rPr>
                <a:t>Information </a:t>
              </a:r>
              <a:r>
                <a:rPr lang="en-US" sz="1600" dirty="0">
                  <a:latin typeface="+mj-lt"/>
                </a:rPr>
                <a:t>systems</a:t>
              </a:r>
              <a:r>
                <a:rPr lang="fr-FR" sz="1600" dirty="0">
                  <a:latin typeface="+mj-lt"/>
                </a:rPr>
                <a:t> migration</a:t>
              </a:r>
            </a:p>
            <a:p>
              <a:pPr marL="285750" indent="-285750">
                <a:spcBef>
                  <a:spcPts val="600"/>
                </a:spcBef>
                <a:buFont typeface="Wingdings" panose="05000000000000000000" pitchFamily="2" charset="2"/>
                <a:buChar char="ü"/>
              </a:pPr>
              <a:r>
                <a:rPr lang="fr-FR" sz="1600" dirty="0">
                  <a:latin typeface="+mj-lt"/>
                </a:rPr>
                <a:t>A</a:t>
              </a:r>
              <a:r>
                <a:rPr lang="en-US" sz="1600" dirty="0" err="1">
                  <a:latin typeface="+mj-lt"/>
                </a:rPr>
                <a:t>ccounting</a:t>
              </a:r>
              <a:r>
                <a:rPr lang="en-US" sz="1600" dirty="0">
                  <a:latin typeface="+mj-lt"/>
                </a:rPr>
                <a:t> impacts and on risk management strategy</a:t>
              </a:r>
              <a:endParaRPr lang="fr-FR" sz="1600" dirty="0">
                <a:latin typeface="+mj-lt"/>
              </a:endParaRPr>
            </a:p>
            <a:p>
              <a:pPr marL="285750" indent="-285750">
                <a:spcBef>
                  <a:spcPts val="600"/>
                </a:spcBef>
                <a:buFont typeface="Wingdings" panose="05000000000000000000" pitchFamily="2" charset="2"/>
                <a:buChar char="ü"/>
              </a:pPr>
              <a:r>
                <a:rPr lang="en-US" sz="1600" dirty="0">
                  <a:latin typeface="+mj-lt"/>
                </a:rPr>
                <a:t>Others</a:t>
              </a:r>
              <a:r>
                <a:rPr lang="fr-FR" sz="1600" dirty="0">
                  <a:latin typeface="+mj-lt"/>
                </a:rPr>
                <a:t>.</a:t>
              </a:r>
            </a:p>
          </p:txBody>
        </p:sp>
        <p:sp>
          <p:nvSpPr>
            <p:cNvPr id="17" name="Flèche droite 16"/>
            <p:cNvSpPr/>
            <p:nvPr/>
          </p:nvSpPr>
          <p:spPr>
            <a:xfrm>
              <a:off x="1352600" y="3422120"/>
              <a:ext cx="5292588" cy="274983"/>
            </a:xfrm>
            <a:prstGeom prst="rightArrow">
              <a:avLst/>
            </a:prstGeom>
            <a:gradFill flip="none" rotWithShape="1">
              <a:gsLst>
                <a:gs pos="22000">
                  <a:schemeClr val="accent1">
                    <a:tint val="100000"/>
                    <a:shade val="100000"/>
                    <a:satMod val="130000"/>
                  </a:schemeClr>
                </a:gs>
                <a:gs pos="83000">
                  <a:schemeClr val="accent1">
                    <a:tint val="50000"/>
                    <a:shade val="100000"/>
                    <a:satMod val="35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5" name="Groupe 4"/>
          <p:cNvGrpSpPr/>
          <p:nvPr/>
        </p:nvGrpSpPr>
        <p:grpSpPr>
          <a:xfrm>
            <a:off x="983330" y="1963048"/>
            <a:ext cx="3361785" cy="3680088"/>
            <a:chOff x="983330" y="1597279"/>
            <a:chExt cx="3361785" cy="3680088"/>
          </a:xfrm>
        </p:grpSpPr>
        <p:grpSp>
          <p:nvGrpSpPr>
            <p:cNvPr id="8" name="Groupe 7"/>
            <p:cNvGrpSpPr/>
            <p:nvPr/>
          </p:nvGrpSpPr>
          <p:grpSpPr>
            <a:xfrm>
              <a:off x="983330" y="1597279"/>
              <a:ext cx="3312368" cy="3680088"/>
              <a:chOff x="6020286" y="1362127"/>
              <a:chExt cx="3138674" cy="4546499"/>
            </a:xfrm>
          </p:grpSpPr>
          <p:sp>
            <p:nvSpPr>
              <p:cNvPr id="12" name="Rectangle 11"/>
              <p:cNvSpPr/>
              <p:nvPr/>
            </p:nvSpPr>
            <p:spPr>
              <a:xfrm rot="10800000">
                <a:off x="6020286" y="1362127"/>
                <a:ext cx="3138674" cy="4546499"/>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13" name="Titre 2"/>
              <p:cNvSpPr txBox="1">
                <a:spLocks/>
              </p:cNvSpPr>
              <p:nvPr/>
            </p:nvSpPr>
            <p:spPr>
              <a:xfrm>
                <a:off x="6142078" y="1461555"/>
                <a:ext cx="2942359" cy="395927"/>
              </a:xfrm>
              <a:prstGeom prst="rect">
                <a:avLst/>
              </a:prstGeom>
            </p:spPr>
            <p:txBody>
              <a:bodyPr vert="horz"/>
              <a:lstStyle>
                <a:lvl1pPr algn="l" defTabSz="457200" rtl="0" fontAlgn="base">
                  <a:spcBef>
                    <a:spcPct val="0"/>
                  </a:spcBef>
                  <a:spcAft>
                    <a:spcPct val="0"/>
                  </a:spcAft>
                  <a:defRPr sz="1600" i="1" kern="1200">
                    <a:solidFill>
                      <a:schemeClr val="bg1">
                        <a:lumMod val="50000"/>
                      </a:schemeClr>
                    </a:solidFill>
                    <a:latin typeface="Verdana "/>
                    <a:ea typeface="ＭＳ Ｐゴシック" charset="0"/>
                    <a:cs typeface="Verdana "/>
                  </a:defRPr>
                </a:lvl1pPr>
                <a:lvl2pPr algn="ctr" defTabSz="457200" rtl="0" fontAlgn="base">
                  <a:spcBef>
                    <a:spcPct val="0"/>
                  </a:spcBef>
                  <a:spcAft>
                    <a:spcPct val="0"/>
                  </a:spcAft>
                  <a:defRPr sz="4400">
                    <a:solidFill>
                      <a:schemeClr val="tx1"/>
                    </a:solidFill>
                    <a:latin typeface="Verdana" charset="0"/>
                    <a:ea typeface="ＭＳ Ｐゴシック" charset="0"/>
                    <a:cs typeface="Geneva" charset="0"/>
                  </a:defRPr>
                </a:lvl2pPr>
                <a:lvl3pPr algn="ctr" defTabSz="457200" rtl="0" fontAlgn="base">
                  <a:spcBef>
                    <a:spcPct val="0"/>
                  </a:spcBef>
                  <a:spcAft>
                    <a:spcPct val="0"/>
                  </a:spcAft>
                  <a:defRPr sz="4400">
                    <a:solidFill>
                      <a:schemeClr val="tx1"/>
                    </a:solidFill>
                    <a:latin typeface="Verdana" charset="0"/>
                    <a:ea typeface="ＭＳ Ｐゴシック" charset="0"/>
                    <a:cs typeface="Geneva" charset="0"/>
                  </a:defRPr>
                </a:lvl3pPr>
                <a:lvl4pPr algn="ctr" defTabSz="457200" rtl="0" fontAlgn="base">
                  <a:spcBef>
                    <a:spcPct val="0"/>
                  </a:spcBef>
                  <a:spcAft>
                    <a:spcPct val="0"/>
                  </a:spcAft>
                  <a:defRPr sz="4400">
                    <a:solidFill>
                      <a:schemeClr val="tx1"/>
                    </a:solidFill>
                    <a:latin typeface="Verdana" charset="0"/>
                    <a:ea typeface="ＭＳ Ｐゴシック" charset="0"/>
                    <a:cs typeface="Geneva" charset="0"/>
                  </a:defRPr>
                </a:lvl4pPr>
                <a:lvl5pPr algn="ctr" defTabSz="457200" rtl="0" fontAlgn="base">
                  <a:spcBef>
                    <a:spcPct val="0"/>
                  </a:spcBef>
                  <a:spcAft>
                    <a:spcPct val="0"/>
                  </a:spcAft>
                  <a:defRPr sz="4400">
                    <a:solidFill>
                      <a:schemeClr val="tx1"/>
                    </a:solidFill>
                    <a:latin typeface="Verdana" charset="0"/>
                    <a:ea typeface="ＭＳ Ｐゴシック" charset="0"/>
                    <a:cs typeface="Geneva" charset="0"/>
                  </a:defRPr>
                </a:lvl5pPr>
                <a:lvl6pPr marL="457200" algn="ctr" defTabSz="457200" rtl="0" fontAlgn="base">
                  <a:spcBef>
                    <a:spcPct val="0"/>
                  </a:spcBef>
                  <a:spcAft>
                    <a:spcPct val="0"/>
                  </a:spcAft>
                  <a:defRPr sz="4400">
                    <a:solidFill>
                      <a:schemeClr val="tx1"/>
                    </a:solidFill>
                    <a:latin typeface="Verdana" charset="0"/>
                    <a:ea typeface="ＭＳ Ｐゴシック" charset="0"/>
                    <a:cs typeface="Geneva" charset="0"/>
                  </a:defRPr>
                </a:lvl6pPr>
                <a:lvl7pPr marL="914400" algn="ctr" defTabSz="457200" rtl="0" fontAlgn="base">
                  <a:spcBef>
                    <a:spcPct val="0"/>
                  </a:spcBef>
                  <a:spcAft>
                    <a:spcPct val="0"/>
                  </a:spcAft>
                  <a:defRPr sz="4400">
                    <a:solidFill>
                      <a:schemeClr val="tx1"/>
                    </a:solidFill>
                    <a:latin typeface="Verdana" charset="0"/>
                    <a:ea typeface="ＭＳ Ｐゴシック" charset="0"/>
                    <a:cs typeface="Geneva" charset="0"/>
                  </a:defRPr>
                </a:lvl7pPr>
                <a:lvl8pPr marL="1371600" algn="ctr" defTabSz="457200" rtl="0" fontAlgn="base">
                  <a:spcBef>
                    <a:spcPct val="0"/>
                  </a:spcBef>
                  <a:spcAft>
                    <a:spcPct val="0"/>
                  </a:spcAft>
                  <a:defRPr sz="4400">
                    <a:solidFill>
                      <a:schemeClr val="tx1"/>
                    </a:solidFill>
                    <a:latin typeface="Verdana" charset="0"/>
                    <a:ea typeface="ＭＳ Ｐゴシック" charset="0"/>
                    <a:cs typeface="Geneva" charset="0"/>
                  </a:defRPr>
                </a:lvl8pPr>
                <a:lvl9pPr marL="1828800" algn="ctr" defTabSz="457200" rtl="0" fontAlgn="base">
                  <a:spcBef>
                    <a:spcPct val="0"/>
                  </a:spcBef>
                  <a:spcAft>
                    <a:spcPct val="0"/>
                  </a:spcAft>
                  <a:defRPr sz="4400">
                    <a:solidFill>
                      <a:schemeClr val="tx1"/>
                    </a:solidFill>
                    <a:latin typeface="Verdana" charset="0"/>
                    <a:ea typeface="ＭＳ Ｐゴシック" charset="0"/>
                    <a:cs typeface="Geneva" charset="0"/>
                  </a:defRPr>
                </a:lvl9pPr>
              </a:lstStyle>
              <a:p>
                <a:pPr algn="ctr"/>
                <a:r>
                  <a:rPr lang="en-US" dirty="0">
                    <a:solidFill>
                      <a:schemeClr val="bg1">
                        <a:lumMod val="85000"/>
                      </a:schemeClr>
                    </a:solidFill>
                  </a:rPr>
                  <a:t>Main differences between €STR and EONIA</a:t>
                </a:r>
              </a:p>
            </p:txBody>
          </p:sp>
        </p:grpSp>
        <p:grpSp>
          <p:nvGrpSpPr>
            <p:cNvPr id="2" name="Groupe 1"/>
            <p:cNvGrpSpPr/>
            <p:nvPr/>
          </p:nvGrpSpPr>
          <p:grpSpPr>
            <a:xfrm>
              <a:off x="2693337" y="2484191"/>
              <a:ext cx="1651778" cy="2418735"/>
              <a:chOff x="2801940" y="2536442"/>
              <a:chExt cx="1476114" cy="3574771"/>
            </a:xfrm>
          </p:grpSpPr>
          <p:sp>
            <p:nvSpPr>
              <p:cNvPr id="27" name="Rounded Rectangle 86"/>
              <p:cNvSpPr/>
              <p:nvPr/>
            </p:nvSpPr>
            <p:spPr>
              <a:xfrm rot="10800000">
                <a:off x="2801940" y="2689124"/>
                <a:ext cx="1380317" cy="3422089"/>
              </a:xfrm>
              <a:prstGeom prst="roundRect">
                <a:avLst>
                  <a:gd name="adj" fmla="val 8231"/>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600" dirty="0">
                  <a:solidFill>
                    <a:schemeClr val="tx1"/>
                  </a:solidFill>
                </a:endParaRPr>
              </a:p>
            </p:txBody>
          </p:sp>
          <p:sp>
            <p:nvSpPr>
              <p:cNvPr id="28" name="Isosceles Triangle 87"/>
              <p:cNvSpPr/>
              <p:nvPr/>
            </p:nvSpPr>
            <p:spPr>
              <a:xfrm rot="10800000" flipV="1">
                <a:off x="3255422" y="2536442"/>
                <a:ext cx="364043" cy="160348"/>
              </a:xfrm>
              <a:prstGeom prst="triangle">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29" name="ZoneTexte 28"/>
              <p:cNvSpPr txBox="1"/>
              <p:nvPr/>
            </p:nvSpPr>
            <p:spPr>
              <a:xfrm>
                <a:off x="2838842" y="2661955"/>
                <a:ext cx="1439212" cy="2477601"/>
              </a:xfrm>
              <a:prstGeom prst="rect">
                <a:avLst/>
              </a:prstGeom>
              <a:noFill/>
            </p:spPr>
            <p:txBody>
              <a:bodyPr wrap="square" rtlCol="0">
                <a:spAutoFit/>
              </a:bodyPr>
              <a:lstStyle/>
              <a:p>
                <a:r>
                  <a:rPr lang="fr-FR" sz="1300" dirty="0">
                    <a:latin typeface="+mj-lt"/>
                  </a:rPr>
                  <a:t>EONIA</a:t>
                </a:r>
              </a:p>
              <a:p>
                <a:endParaRPr lang="fr-FR" sz="1300" dirty="0">
                  <a:latin typeface="+mj-lt"/>
                </a:endParaRPr>
              </a:p>
              <a:p>
                <a:r>
                  <a:rPr lang="fr-FR" sz="1300" dirty="0" err="1">
                    <a:latin typeface="+mj-lt"/>
                  </a:rPr>
                  <a:t>Administrator</a:t>
                </a:r>
                <a:r>
                  <a:rPr lang="fr-FR" sz="1300" dirty="0">
                    <a:latin typeface="+mj-lt"/>
                  </a:rPr>
                  <a:t> : EMMI</a:t>
                </a:r>
              </a:p>
              <a:p>
                <a:pPr>
                  <a:spcBef>
                    <a:spcPts val="1800"/>
                  </a:spcBef>
                </a:pPr>
                <a:r>
                  <a:rPr lang="fr-FR" sz="1300" dirty="0">
                    <a:latin typeface="+mj-lt"/>
                  </a:rPr>
                  <a:t>Bank </a:t>
                </a:r>
                <a:r>
                  <a:rPr lang="fr-FR" sz="1300" dirty="0" err="1">
                    <a:latin typeface="+mj-lt"/>
                  </a:rPr>
                  <a:t>declarations</a:t>
                </a:r>
                <a:r>
                  <a:rPr lang="fr-FR" sz="1300" dirty="0">
                    <a:latin typeface="+mj-lt"/>
                  </a:rPr>
                  <a:t>.</a:t>
                </a:r>
              </a:p>
              <a:p>
                <a:pPr>
                  <a:spcBef>
                    <a:spcPts val="0"/>
                  </a:spcBef>
                </a:pPr>
                <a:endParaRPr lang="fr-FR" sz="1300" dirty="0">
                  <a:latin typeface="+mj-lt"/>
                </a:endParaRPr>
              </a:p>
              <a:p>
                <a:pPr>
                  <a:spcBef>
                    <a:spcPts val="0"/>
                  </a:spcBef>
                </a:pPr>
                <a:endParaRPr lang="fr-FR" sz="1300" dirty="0">
                  <a:latin typeface="+mj-lt"/>
                </a:endParaRPr>
              </a:p>
              <a:p>
                <a:pPr>
                  <a:spcBef>
                    <a:spcPts val="1200"/>
                  </a:spcBef>
                </a:pPr>
                <a:r>
                  <a:rPr lang="fr-FR" sz="1300" dirty="0">
                    <a:latin typeface="+mj-lt"/>
                  </a:rPr>
                  <a:t>Publication on T</a:t>
                </a:r>
              </a:p>
              <a:p>
                <a:endParaRPr lang="fr-FR" sz="1300" dirty="0">
                  <a:latin typeface="+mj-lt"/>
                </a:endParaRPr>
              </a:p>
              <a:p>
                <a:r>
                  <a:rPr lang="fr-FR" sz="1300" dirty="0">
                    <a:latin typeface="+mj-lt"/>
                  </a:rPr>
                  <a:t> </a:t>
                </a:r>
              </a:p>
            </p:txBody>
          </p:sp>
        </p:grpSp>
        <p:grpSp>
          <p:nvGrpSpPr>
            <p:cNvPr id="30" name="Groupe 29"/>
            <p:cNvGrpSpPr/>
            <p:nvPr/>
          </p:nvGrpSpPr>
          <p:grpSpPr>
            <a:xfrm>
              <a:off x="1047365" y="2466774"/>
              <a:ext cx="1682873" cy="2556099"/>
              <a:chOff x="2801940" y="2536442"/>
              <a:chExt cx="1476114" cy="3750779"/>
            </a:xfrm>
          </p:grpSpPr>
          <p:sp>
            <p:nvSpPr>
              <p:cNvPr id="31" name="Rounded Rectangle 86"/>
              <p:cNvSpPr/>
              <p:nvPr/>
            </p:nvSpPr>
            <p:spPr>
              <a:xfrm rot="10800000">
                <a:off x="2801940" y="2689124"/>
                <a:ext cx="1380317" cy="3422089"/>
              </a:xfrm>
              <a:prstGeom prst="roundRect">
                <a:avLst>
                  <a:gd name="adj" fmla="val 8231"/>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600" dirty="0">
                  <a:solidFill>
                    <a:schemeClr val="tx1"/>
                  </a:solidFill>
                </a:endParaRPr>
              </a:p>
            </p:txBody>
          </p:sp>
          <p:sp>
            <p:nvSpPr>
              <p:cNvPr id="32" name="Isosceles Triangle 87"/>
              <p:cNvSpPr/>
              <p:nvPr/>
            </p:nvSpPr>
            <p:spPr>
              <a:xfrm rot="10800000" flipV="1">
                <a:off x="3255422" y="2536442"/>
                <a:ext cx="364043" cy="160348"/>
              </a:xfrm>
              <a:prstGeom prst="triangle">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400" dirty="0">
                  <a:solidFill>
                    <a:schemeClr val="tx1"/>
                  </a:solidFill>
                </a:endParaRPr>
              </a:p>
            </p:txBody>
          </p:sp>
          <p:sp>
            <p:nvSpPr>
              <p:cNvPr id="33" name="ZoneTexte 32"/>
              <p:cNvSpPr txBox="1"/>
              <p:nvPr/>
            </p:nvSpPr>
            <p:spPr>
              <a:xfrm>
                <a:off x="2838842" y="2696790"/>
                <a:ext cx="1439212" cy="3590431"/>
              </a:xfrm>
              <a:prstGeom prst="rect">
                <a:avLst/>
              </a:prstGeom>
              <a:noFill/>
            </p:spPr>
            <p:txBody>
              <a:bodyPr wrap="square" rtlCol="0">
                <a:spAutoFit/>
              </a:bodyPr>
              <a:lstStyle/>
              <a:p>
                <a:r>
                  <a:rPr lang="fr-FR" sz="1300" dirty="0">
                    <a:latin typeface="+mj-lt"/>
                  </a:rPr>
                  <a:t>€STR</a:t>
                </a:r>
              </a:p>
              <a:p>
                <a:endParaRPr lang="fr-FR" sz="1300" dirty="0">
                  <a:latin typeface="+mj-lt"/>
                </a:endParaRPr>
              </a:p>
              <a:p>
                <a:r>
                  <a:rPr lang="fr-FR" sz="1300" dirty="0" err="1">
                    <a:latin typeface="+mj-lt"/>
                  </a:rPr>
                  <a:t>Administrator</a:t>
                </a:r>
                <a:r>
                  <a:rPr lang="fr-FR" sz="1300" dirty="0">
                    <a:latin typeface="+mj-lt"/>
                  </a:rPr>
                  <a:t> : </a:t>
                </a:r>
                <a:r>
                  <a:rPr lang="fr-FR" sz="1300" dirty="0" smtClean="0">
                    <a:latin typeface="+mj-lt"/>
                  </a:rPr>
                  <a:t>ECB</a:t>
                </a:r>
                <a:endParaRPr lang="fr-FR" sz="1300" dirty="0">
                  <a:latin typeface="+mj-lt"/>
                </a:endParaRPr>
              </a:p>
              <a:p>
                <a:pPr>
                  <a:spcBef>
                    <a:spcPts val="0"/>
                  </a:spcBef>
                </a:pPr>
                <a:endParaRPr lang="fr-FR" sz="1300" dirty="0">
                  <a:latin typeface="+mj-lt"/>
                </a:endParaRPr>
              </a:p>
              <a:p>
                <a:pPr>
                  <a:spcBef>
                    <a:spcPts val="0"/>
                  </a:spcBef>
                </a:pPr>
                <a:endParaRPr lang="fr-FR" sz="1300" dirty="0">
                  <a:latin typeface="+mj-lt"/>
                </a:endParaRPr>
              </a:p>
              <a:p>
                <a:pPr>
                  <a:spcBef>
                    <a:spcPts val="0"/>
                  </a:spcBef>
                </a:pPr>
                <a:r>
                  <a:rPr lang="fr-FR" sz="1300" dirty="0">
                    <a:latin typeface="+mj-lt"/>
                  </a:rPr>
                  <a:t>Transaction </a:t>
                </a:r>
                <a:r>
                  <a:rPr lang="en-US" sz="1300" dirty="0">
                    <a:latin typeface="+mj-lt"/>
                  </a:rPr>
                  <a:t>volumes observed on the market.</a:t>
                </a:r>
              </a:p>
              <a:p>
                <a:pPr>
                  <a:spcBef>
                    <a:spcPts val="1200"/>
                  </a:spcBef>
                </a:pPr>
                <a:r>
                  <a:rPr lang="fr-FR" sz="1300" dirty="0">
                    <a:latin typeface="+mj-lt"/>
                  </a:rPr>
                  <a:t>Publication on T+1 </a:t>
                </a:r>
              </a:p>
              <a:p>
                <a:endParaRPr lang="fr-FR" sz="1300" dirty="0">
                  <a:latin typeface="+mj-lt"/>
                </a:endParaRPr>
              </a:p>
              <a:p>
                <a:r>
                  <a:rPr lang="fr-FR" sz="1300" dirty="0">
                    <a:latin typeface="+mj-lt"/>
                  </a:rPr>
                  <a:t> </a:t>
                </a:r>
              </a:p>
            </p:txBody>
          </p:sp>
        </p:grpSp>
      </p:grpSp>
    </p:spTree>
    <p:extLst>
      <p:ext uri="{BB962C8B-B14F-4D97-AF65-F5344CB8AC3E}">
        <p14:creationId xmlns:p14="http://schemas.microsoft.com/office/powerpoint/2010/main" val="1968341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5965" y="190294"/>
            <a:ext cx="2331498" cy="837612"/>
          </a:xfrm>
          <a:prstGeom prst="rect">
            <a:avLst/>
          </a:prstGeom>
        </p:spPr>
      </p:pic>
      <p:sp>
        <p:nvSpPr>
          <p:cNvPr id="3" name="Titre 1">
            <a:extLst>
              <a:ext uri="{FF2B5EF4-FFF2-40B4-BE49-F238E27FC236}">
                <a16:creationId xmlns:a16="http://schemas.microsoft.com/office/drawing/2014/main" id="{862515B8-5E35-45FB-8785-813B71E0ABC7}"/>
              </a:ext>
            </a:extLst>
          </p:cNvPr>
          <p:cNvSpPr>
            <a:spLocks noGrp="1"/>
          </p:cNvSpPr>
          <p:nvPr>
            <p:ph type="title"/>
          </p:nvPr>
        </p:nvSpPr>
        <p:spPr>
          <a:xfrm>
            <a:off x="838200" y="365125"/>
            <a:ext cx="10515600" cy="1325563"/>
          </a:xfrm>
        </p:spPr>
        <p:txBody>
          <a:bodyPr/>
          <a:lstStyle/>
          <a:p>
            <a:r>
              <a:rPr lang="fr-CA" sz="3000" dirty="0"/>
              <a:t>€</a:t>
            </a:r>
            <a:r>
              <a:rPr lang="fr-CA" sz="3000" dirty="0" err="1"/>
              <a:t>str</a:t>
            </a:r>
            <a:r>
              <a:rPr lang="fr-CA" sz="3000" dirty="0"/>
              <a:t> vs Covid19</a:t>
            </a:r>
            <a:endParaRPr lang="fr-FR" sz="3000" dirty="0"/>
          </a:p>
        </p:txBody>
      </p:sp>
      <p:sp>
        <p:nvSpPr>
          <p:cNvPr id="5" name="Espace réservé du contenu 2">
            <a:extLst>
              <a:ext uri="{FF2B5EF4-FFF2-40B4-BE49-F238E27FC236}">
                <a16:creationId xmlns:a16="http://schemas.microsoft.com/office/drawing/2014/main" id="{9AC088FB-68F8-4513-B8E9-4790B181F969}"/>
              </a:ext>
            </a:extLst>
          </p:cNvPr>
          <p:cNvSpPr>
            <a:spLocks noGrp="1"/>
          </p:cNvSpPr>
          <p:nvPr>
            <p:ph idx="1"/>
          </p:nvPr>
        </p:nvSpPr>
        <p:spPr>
          <a:xfrm>
            <a:off x="269982" y="1690688"/>
            <a:ext cx="10515600" cy="4351338"/>
          </a:xfrm>
        </p:spPr>
        <p:txBody>
          <a:bodyPr/>
          <a:lstStyle/>
          <a:p>
            <a:pPr marL="848659" lvl="2" indent="-285750" algn="just">
              <a:spcBef>
                <a:spcPts val="0"/>
              </a:spcBef>
              <a:spcAft>
                <a:spcPts val="300"/>
              </a:spcAft>
              <a:buFont typeface="Wingdings" panose="05000000000000000000" pitchFamily="2" charset="2"/>
              <a:buChar char="ü"/>
            </a:pPr>
            <a:r>
              <a:rPr lang="fr-CA" sz="1800" b="1" dirty="0">
                <a:solidFill>
                  <a:schemeClr val="tx1">
                    <a:lumMod val="65000"/>
                    <a:lumOff val="35000"/>
                  </a:schemeClr>
                </a:solidFill>
              </a:rPr>
              <a:t>Total Volume use to </a:t>
            </a:r>
            <a:r>
              <a:rPr lang="fr-CA" sz="1800" b="1" dirty="0" err="1">
                <a:solidFill>
                  <a:schemeClr val="tx1">
                    <a:lumMod val="65000"/>
                    <a:lumOff val="35000"/>
                  </a:schemeClr>
                </a:solidFill>
              </a:rPr>
              <a:t>determine</a:t>
            </a:r>
            <a:r>
              <a:rPr lang="fr-CA" sz="1800" b="1" dirty="0">
                <a:solidFill>
                  <a:schemeClr val="tx1">
                    <a:lumMod val="65000"/>
                    <a:lumOff val="35000"/>
                  </a:schemeClr>
                </a:solidFill>
              </a:rPr>
              <a:t> €</a:t>
            </a:r>
            <a:r>
              <a:rPr lang="fr-CA" sz="1800" b="1" dirty="0" err="1">
                <a:solidFill>
                  <a:schemeClr val="tx1">
                    <a:lumMod val="65000"/>
                    <a:lumOff val="35000"/>
                  </a:schemeClr>
                </a:solidFill>
              </a:rPr>
              <a:t>str</a:t>
            </a:r>
            <a:r>
              <a:rPr lang="fr-CA" sz="1800" b="1" dirty="0">
                <a:solidFill>
                  <a:schemeClr val="tx1">
                    <a:lumMod val="65000"/>
                    <a:lumOff val="35000"/>
                  </a:schemeClr>
                </a:solidFill>
              </a:rPr>
              <a:t> rate:</a:t>
            </a:r>
          </a:p>
          <a:p>
            <a:pPr marL="562909" lvl="2" indent="0" algn="just">
              <a:spcBef>
                <a:spcPts val="0"/>
              </a:spcBef>
              <a:spcAft>
                <a:spcPts val="300"/>
              </a:spcAft>
              <a:buNone/>
            </a:pPr>
            <a:r>
              <a:rPr lang="fr-CA" sz="1800" b="1" dirty="0">
                <a:solidFill>
                  <a:schemeClr val="tx1">
                    <a:lumMod val="65000"/>
                    <a:lumOff val="35000"/>
                  </a:schemeClr>
                </a:solidFill>
              </a:rPr>
              <a:t> </a:t>
            </a:r>
            <a:r>
              <a:rPr lang="fr-CA" sz="1800" b="1" dirty="0" err="1">
                <a:solidFill>
                  <a:schemeClr val="tx1">
                    <a:lumMod val="65000"/>
                    <a:lumOff val="35000"/>
                  </a:schemeClr>
                </a:solidFill>
              </a:rPr>
              <a:t>increased</a:t>
            </a:r>
            <a:r>
              <a:rPr lang="fr-CA" sz="1800" b="1" dirty="0">
                <a:solidFill>
                  <a:schemeClr val="tx1">
                    <a:lumMod val="65000"/>
                    <a:lumOff val="35000"/>
                  </a:schemeClr>
                </a:solidFill>
              </a:rPr>
              <a:t> </a:t>
            </a:r>
            <a:r>
              <a:rPr lang="fr-CA" sz="1800" b="1" dirty="0" err="1">
                <a:solidFill>
                  <a:schemeClr val="tx1">
                    <a:lumMod val="65000"/>
                    <a:lumOff val="35000"/>
                  </a:schemeClr>
                </a:solidFill>
              </a:rPr>
              <a:t>strongly</a:t>
            </a:r>
            <a:r>
              <a:rPr lang="fr-CA" sz="1800" b="1" dirty="0">
                <a:solidFill>
                  <a:schemeClr val="tx1">
                    <a:lumMod val="65000"/>
                    <a:lumOff val="35000"/>
                  </a:schemeClr>
                </a:solidFill>
              </a:rPr>
              <a:t> as €</a:t>
            </a:r>
            <a:r>
              <a:rPr lang="fr-CA" sz="1800" b="1" dirty="0" err="1">
                <a:solidFill>
                  <a:schemeClr val="tx1">
                    <a:lumMod val="65000"/>
                    <a:lumOff val="35000"/>
                  </a:schemeClr>
                </a:solidFill>
              </a:rPr>
              <a:t>str</a:t>
            </a:r>
            <a:r>
              <a:rPr lang="fr-CA" sz="1800" b="1" dirty="0">
                <a:solidFill>
                  <a:schemeClr val="tx1">
                    <a:lumMod val="65000"/>
                    <a:lumOff val="35000"/>
                  </a:schemeClr>
                </a:solidFill>
              </a:rPr>
              <a:t> rate</a:t>
            </a:r>
          </a:p>
          <a:p>
            <a:pPr marL="562909" lvl="2" indent="0" algn="just">
              <a:spcBef>
                <a:spcPts val="0"/>
              </a:spcBef>
              <a:spcAft>
                <a:spcPts val="300"/>
              </a:spcAft>
              <a:buNone/>
            </a:pPr>
            <a:r>
              <a:rPr lang="fr-CA" sz="1800" b="1" dirty="0">
                <a:solidFill>
                  <a:schemeClr val="tx1">
                    <a:lumMod val="65000"/>
                    <a:lumOff val="35000"/>
                  </a:schemeClr>
                </a:solidFill>
              </a:rPr>
              <a:t> </a:t>
            </a:r>
            <a:r>
              <a:rPr lang="fr-CA" sz="1800" b="1" dirty="0" err="1">
                <a:solidFill>
                  <a:schemeClr val="tx1">
                    <a:lumMod val="65000"/>
                    <a:lumOff val="35000"/>
                  </a:schemeClr>
                </a:solidFill>
              </a:rPr>
              <a:t>is</a:t>
            </a:r>
            <a:r>
              <a:rPr lang="fr-CA" sz="1800" b="1" dirty="0">
                <a:solidFill>
                  <a:schemeClr val="tx1">
                    <a:lumMod val="65000"/>
                    <a:lumOff val="35000"/>
                  </a:schemeClr>
                </a:solidFill>
              </a:rPr>
              <a:t> </a:t>
            </a:r>
            <a:r>
              <a:rPr lang="fr-CA" sz="1800" b="1" dirty="0" err="1">
                <a:solidFill>
                  <a:schemeClr val="tx1">
                    <a:lumMod val="65000"/>
                    <a:lumOff val="35000"/>
                  </a:schemeClr>
                </a:solidFill>
              </a:rPr>
              <a:t>based</a:t>
            </a:r>
            <a:r>
              <a:rPr lang="fr-CA" sz="1800" b="1" dirty="0">
                <a:solidFill>
                  <a:schemeClr val="tx1">
                    <a:lumMod val="65000"/>
                    <a:lumOff val="35000"/>
                  </a:schemeClr>
                </a:solidFill>
              </a:rPr>
              <a:t> on </a:t>
            </a:r>
            <a:r>
              <a:rPr lang="fr-CA" sz="1800" b="1" dirty="0" err="1">
                <a:solidFill>
                  <a:schemeClr val="tx1">
                    <a:lumMod val="65000"/>
                    <a:lumOff val="35000"/>
                  </a:schemeClr>
                </a:solidFill>
              </a:rPr>
              <a:t>deposit</a:t>
            </a:r>
            <a:r>
              <a:rPr lang="fr-CA" sz="1800" b="1" dirty="0">
                <a:solidFill>
                  <a:schemeClr val="tx1">
                    <a:lumMod val="65000"/>
                    <a:lumOff val="35000"/>
                  </a:schemeClr>
                </a:solidFill>
              </a:rPr>
              <a:t> rates.</a:t>
            </a:r>
          </a:p>
          <a:p>
            <a:pPr marL="562909" lvl="2" indent="0" algn="just">
              <a:spcBef>
                <a:spcPts val="0"/>
              </a:spcBef>
              <a:spcAft>
                <a:spcPts val="300"/>
              </a:spcAft>
              <a:buNone/>
            </a:pPr>
            <a:endParaRPr lang="fr-CA" sz="1800" b="1" dirty="0">
              <a:solidFill>
                <a:schemeClr val="tx1">
                  <a:lumMod val="65000"/>
                  <a:lumOff val="35000"/>
                </a:schemeClr>
              </a:solidFill>
            </a:endParaRPr>
          </a:p>
          <a:p>
            <a:pPr marL="848659" lvl="2" indent="-285750" algn="just">
              <a:spcBef>
                <a:spcPts val="0"/>
              </a:spcBef>
              <a:spcAft>
                <a:spcPts val="300"/>
              </a:spcAft>
              <a:buFont typeface="Wingdings" panose="05000000000000000000" pitchFamily="2" charset="2"/>
              <a:buChar char="ü"/>
            </a:pPr>
            <a:endParaRPr lang="fr-CA" sz="1800" b="1" dirty="0">
              <a:solidFill>
                <a:schemeClr val="tx1">
                  <a:lumMod val="65000"/>
                  <a:lumOff val="35000"/>
                </a:schemeClr>
              </a:solidFill>
            </a:endParaRPr>
          </a:p>
          <a:p>
            <a:pPr marL="848659" lvl="2" indent="-285750" algn="just">
              <a:spcBef>
                <a:spcPts val="0"/>
              </a:spcBef>
              <a:spcAft>
                <a:spcPts val="300"/>
              </a:spcAft>
              <a:buFont typeface="Wingdings" panose="05000000000000000000" pitchFamily="2" charset="2"/>
              <a:buChar char="ü"/>
            </a:pPr>
            <a:endParaRPr lang="fr-CA" sz="1800" b="1" dirty="0">
              <a:solidFill>
                <a:schemeClr val="tx1">
                  <a:lumMod val="65000"/>
                  <a:lumOff val="35000"/>
                </a:schemeClr>
              </a:solidFill>
            </a:endParaRPr>
          </a:p>
          <a:p>
            <a:pPr marL="848659" lvl="2" indent="-285750" algn="just">
              <a:spcBef>
                <a:spcPts val="0"/>
              </a:spcBef>
              <a:spcAft>
                <a:spcPts val="300"/>
              </a:spcAft>
              <a:buFont typeface="Wingdings" panose="05000000000000000000" pitchFamily="2" charset="2"/>
              <a:buChar char="ü"/>
            </a:pPr>
            <a:endParaRPr lang="fr-CA" sz="1800" b="1" dirty="0">
              <a:solidFill>
                <a:schemeClr val="tx1">
                  <a:lumMod val="65000"/>
                  <a:lumOff val="35000"/>
                </a:schemeClr>
              </a:solidFill>
            </a:endParaRPr>
          </a:p>
          <a:p>
            <a:pPr marL="848659" lvl="2" indent="-285750" algn="just">
              <a:spcBef>
                <a:spcPts val="0"/>
              </a:spcBef>
              <a:spcAft>
                <a:spcPts val="300"/>
              </a:spcAft>
              <a:buFont typeface="Wingdings" panose="05000000000000000000" pitchFamily="2" charset="2"/>
              <a:buChar char="ü"/>
            </a:pPr>
            <a:endParaRPr lang="fr-CA" sz="1800" b="1" dirty="0">
              <a:solidFill>
                <a:schemeClr val="tx1">
                  <a:lumMod val="65000"/>
                  <a:lumOff val="35000"/>
                </a:schemeClr>
              </a:solidFill>
            </a:endParaRPr>
          </a:p>
          <a:p>
            <a:pPr marL="848659" lvl="2" indent="-285750" algn="just">
              <a:spcBef>
                <a:spcPts val="0"/>
              </a:spcBef>
              <a:spcAft>
                <a:spcPts val="300"/>
              </a:spcAft>
              <a:buFont typeface="Wingdings" panose="05000000000000000000" pitchFamily="2" charset="2"/>
              <a:buChar char="ü"/>
            </a:pPr>
            <a:endParaRPr lang="fr-CA" sz="1800" b="1" dirty="0">
              <a:solidFill>
                <a:schemeClr val="tx1">
                  <a:lumMod val="65000"/>
                  <a:lumOff val="35000"/>
                </a:schemeClr>
              </a:solidFill>
            </a:endParaRPr>
          </a:p>
          <a:p>
            <a:pPr marL="848659" lvl="2" indent="-285750" algn="just">
              <a:spcBef>
                <a:spcPts val="0"/>
              </a:spcBef>
              <a:spcAft>
                <a:spcPts val="300"/>
              </a:spcAft>
              <a:buFont typeface="Wingdings" panose="05000000000000000000" pitchFamily="2" charset="2"/>
              <a:buChar char="ü"/>
            </a:pPr>
            <a:r>
              <a:rPr lang="fr-CA" sz="1800" b="1" dirty="0">
                <a:solidFill>
                  <a:schemeClr val="tx1">
                    <a:lumMod val="65000"/>
                    <a:lumOff val="35000"/>
                  </a:schemeClr>
                </a:solidFill>
              </a:rPr>
              <a:t>€</a:t>
            </a:r>
            <a:r>
              <a:rPr lang="fr-CA" sz="1800" b="1" dirty="0" err="1">
                <a:solidFill>
                  <a:schemeClr val="tx1">
                    <a:lumMod val="65000"/>
                    <a:lumOff val="35000"/>
                  </a:schemeClr>
                </a:solidFill>
              </a:rPr>
              <a:t>str</a:t>
            </a:r>
            <a:r>
              <a:rPr lang="fr-CA" sz="1800" b="1" dirty="0">
                <a:solidFill>
                  <a:schemeClr val="tx1">
                    <a:lumMod val="65000"/>
                    <a:lumOff val="35000"/>
                  </a:schemeClr>
                </a:solidFill>
              </a:rPr>
              <a:t> </a:t>
            </a:r>
            <a:r>
              <a:rPr lang="fr-CA" sz="1800" b="1" dirty="0" err="1">
                <a:solidFill>
                  <a:schemeClr val="tx1">
                    <a:lumMod val="65000"/>
                    <a:lumOff val="35000"/>
                  </a:schemeClr>
                </a:solidFill>
              </a:rPr>
              <a:t>linked</a:t>
            </a:r>
            <a:r>
              <a:rPr lang="fr-CA" sz="1800" b="1" dirty="0">
                <a:solidFill>
                  <a:schemeClr val="tx1">
                    <a:lumMod val="65000"/>
                    <a:lumOff val="35000"/>
                  </a:schemeClr>
                </a:solidFill>
              </a:rPr>
              <a:t> swap:</a:t>
            </a:r>
          </a:p>
          <a:p>
            <a:pPr marL="562909" lvl="2" indent="0" algn="just">
              <a:spcBef>
                <a:spcPts val="0"/>
              </a:spcBef>
              <a:spcAft>
                <a:spcPts val="300"/>
              </a:spcAft>
              <a:buNone/>
            </a:pPr>
            <a:r>
              <a:rPr lang="fr-CA" sz="1800" b="1" dirty="0">
                <a:solidFill>
                  <a:schemeClr val="tx1">
                    <a:lumMod val="65000"/>
                    <a:lumOff val="35000"/>
                  </a:schemeClr>
                </a:solidFill>
              </a:rPr>
              <a:t> </a:t>
            </a:r>
            <a:r>
              <a:rPr lang="fr-CA" sz="1800" b="1" dirty="0" err="1">
                <a:solidFill>
                  <a:schemeClr val="tx1">
                    <a:lumMod val="65000"/>
                    <a:lumOff val="35000"/>
                  </a:schemeClr>
                </a:solidFill>
              </a:rPr>
              <a:t>Market</a:t>
            </a:r>
            <a:r>
              <a:rPr lang="fr-CA" sz="1800" b="1" dirty="0">
                <a:solidFill>
                  <a:schemeClr val="tx1">
                    <a:lumMod val="65000"/>
                    <a:lumOff val="35000"/>
                  </a:schemeClr>
                </a:solidFill>
              </a:rPr>
              <a:t> </a:t>
            </a:r>
            <a:r>
              <a:rPr lang="fr-CA" sz="1800" b="1" dirty="0" err="1">
                <a:solidFill>
                  <a:schemeClr val="tx1">
                    <a:lumMod val="65000"/>
                    <a:lumOff val="35000"/>
                  </a:schemeClr>
                </a:solidFill>
              </a:rPr>
              <a:t>players</a:t>
            </a:r>
            <a:r>
              <a:rPr lang="fr-CA" sz="1800" b="1" dirty="0">
                <a:solidFill>
                  <a:schemeClr val="tx1">
                    <a:lumMod val="65000"/>
                    <a:lumOff val="35000"/>
                  </a:schemeClr>
                </a:solidFill>
              </a:rPr>
              <a:t> </a:t>
            </a:r>
            <a:r>
              <a:rPr lang="fr-CA" sz="1800" b="1" dirty="0" err="1">
                <a:solidFill>
                  <a:schemeClr val="tx1">
                    <a:lumMod val="65000"/>
                    <a:lumOff val="35000"/>
                  </a:schemeClr>
                </a:solidFill>
              </a:rPr>
              <a:t>reduced</a:t>
            </a:r>
            <a:endParaRPr lang="fr-CA" sz="1800" b="1" dirty="0">
              <a:solidFill>
                <a:schemeClr val="tx1">
                  <a:lumMod val="65000"/>
                  <a:lumOff val="35000"/>
                </a:schemeClr>
              </a:solidFill>
            </a:endParaRPr>
          </a:p>
          <a:p>
            <a:pPr marL="562909" lvl="2" indent="0" algn="just">
              <a:spcBef>
                <a:spcPts val="0"/>
              </a:spcBef>
              <a:spcAft>
                <a:spcPts val="300"/>
              </a:spcAft>
              <a:buNone/>
            </a:pPr>
            <a:r>
              <a:rPr lang="fr-CA" sz="1800" b="1" dirty="0">
                <a:solidFill>
                  <a:schemeClr val="tx1">
                    <a:lumMod val="65000"/>
                    <a:lumOff val="35000"/>
                  </a:schemeClr>
                </a:solidFill>
              </a:rPr>
              <a:t> OIS swap </a:t>
            </a:r>
            <a:r>
              <a:rPr lang="fr-CA" sz="1800" b="1" dirty="0" err="1">
                <a:solidFill>
                  <a:schemeClr val="tx1">
                    <a:lumMod val="65000"/>
                    <a:lumOff val="35000"/>
                  </a:schemeClr>
                </a:solidFill>
              </a:rPr>
              <a:t>linked</a:t>
            </a:r>
            <a:r>
              <a:rPr lang="fr-CA" sz="1800" b="1" dirty="0">
                <a:solidFill>
                  <a:schemeClr val="tx1">
                    <a:lumMod val="65000"/>
                    <a:lumOff val="35000"/>
                  </a:schemeClr>
                </a:solidFill>
              </a:rPr>
              <a:t> to €</a:t>
            </a:r>
            <a:r>
              <a:rPr lang="fr-CA" sz="1800" b="1" dirty="0" err="1">
                <a:solidFill>
                  <a:schemeClr val="tx1">
                    <a:lumMod val="65000"/>
                    <a:lumOff val="35000"/>
                  </a:schemeClr>
                </a:solidFill>
              </a:rPr>
              <a:t>str</a:t>
            </a:r>
            <a:r>
              <a:rPr lang="fr-CA" sz="1800" b="1" dirty="0">
                <a:solidFill>
                  <a:schemeClr val="tx1">
                    <a:lumMod val="65000"/>
                    <a:lumOff val="35000"/>
                  </a:schemeClr>
                </a:solidFill>
              </a:rPr>
              <a:t>  </a:t>
            </a:r>
          </a:p>
          <a:p>
            <a:endParaRPr lang="fr-CA" dirty="0"/>
          </a:p>
          <a:p>
            <a:endParaRPr lang="fr-CA" dirty="0"/>
          </a:p>
          <a:p>
            <a:endParaRPr lang="fr-CA" dirty="0"/>
          </a:p>
          <a:p>
            <a:pPr marL="0" indent="0">
              <a:buNone/>
            </a:pPr>
            <a:endParaRPr lang="fr-CA" dirty="0"/>
          </a:p>
        </p:txBody>
      </p:sp>
      <p:graphicFrame>
        <p:nvGraphicFramePr>
          <p:cNvPr id="6" name="Graphique 5">
            <a:extLst>
              <a:ext uri="{FF2B5EF4-FFF2-40B4-BE49-F238E27FC236}">
                <a16:creationId xmlns:a16="http://schemas.microsoft.com/office/drawing/2014/main" id="{3441D33E-C543-497C-AEA9-80DE82D32C73}"/>
              </a:ext>
            </a:extLst>
          </p:cNvPr>
          <p:cNvGraphicFramePr>
            <a:graphicFrameLocks/>
          </p:cNvGraphicFramePr>
          <p:nvPr>
            <p:extLst>
              <p:ext uri="{D42A27DB-BD31-4B8C-83A1-F6EECF244321}">
                <p14:modId xmlns:p14="http://schemas.microsoft.com/office/powerpoint/2010/main" val="2414568142"/>
              </p:ext>
            </p:extLst>
          </p:nvPr>
        </p:nvGraphicFramePr>
        <p:xfrm>
          <a:off x="5852159" y="3957683"/>
          <a:ext cx="4772297" cy="2535192"/>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 6">
            <a:extLst>
              <a:ext uri="{FF2B5EF4-FFF2-40B4-BE49-F238E27FC236}">
                <a16:creationId xmlns:a16="http://schemas.microsoft.com/office/drawing/2014/main" id="{27DBDEC8-4BAD-4DE4-8C98-999CA5F0FEEF}"/>
              </a:ext>
            </a:extLst>
          </p:cNvPr>
          <p:cNvPicPr>
            <a:picLocks noChangeAspect="1"/>
          </p:cNvPicPr>
          <p:nvPr/>
        </p:nvPicPr>
        <p:blipFill>
          <a:blip r:embed="rId4"/>
          <a:stretch>
            <a:fillRect/>
          </a:stretch>
        </p:blipFill>
        <p:spPr>
          <a:xfrm>
            <a:off x="6422505" y="1284832"/>
            <a:ext cx="4119237" cy="2392135"/>
          </a:xfrm>
          <a:prstGeom prst="rect">
            <a:avLst/>
          </a:prstGeom>
          <a:ln>
            <a:solidFill>
              <a:schemeClr val="bg1"/>
            </a:solidFill>
          </a:ln>
        </p:spPr>
      </p:pic>
      <p:sp>
        <p:nvSpPr>
          <p:cNvPr id="2" name="ZoneTexte 1">
            <a:extLst>
              <a:ext uri="{FF2B5EF4-FFF2-40B4-BE49-F238E27FC236}">
                <a16:creationId xmlns:a16="http://schemas.microsoft.com/office/drawing/2014/main" id="{7C05F4A3-7414-4622-A2CD-5B629BCD3B8C}"/>
              </a:ext>
            </a:extLst>
          </p:cNvPr>
          <p:cNvSpPr txBox="1"/>
          <p:nvPr/>
        </p:nvSpPr>
        <p:spPr>
          <a:xfrm>
            <a:off x="8132594" y="3693669"/>
            <a:ext cx="796835" cy="246221"/>
          </a:xfrm>
          <a:prstGeom prst="rect">
            <a:avLst/>
          </a:prstGeom>
          <a:noFill/>
        </p:spPr>
        <p:txBody>
          <a:bodyPr wrap="square" rtlCol="0">
            <a:spAutoFit/>
          </a:bodyPr>
          <a:lstStyle/>
          <a:p>
            <a:r>
              <a:rPr lang="fr-CA" sz="1000" i="1" dirty="0">
                <a:solidFill>
                  <a:schemeClr val="tx1">
                    <a:lumMod val="65000"/>
                    <a:lumOff val="35000"/>
                  </a:schemeClr>
                </a:solidFill>
              </a:rPr>
              <a:t>Source: BCE</a:t>
            </a:r>
            <a:endParaRPr lang="fr-FR" sz="1000" i="1" dirty="0"/>
          </a:p>
        </p:txBody>
      </p:sp>
      <p:sp>
        <p:nvSpPr>
          <p:cNvPr id="9" name="ZoneTexte 8">
            <a:extLst>
              <a:ext uri="{FF2B5EF4-FFF2-40B4-BE49-F238E27FC236}">
                <a16:creationId xmlns:a16="http://schemas.microsoft.com/office/drawing/2014/main" id="{EF6B11CB-43AD-440D-BAAF-6BA98B3D14E4}"/>
              </a:ext>
            </a:extLst>
          </p:cNvPr>
          <p:cNvSpPr txBox="1"/>
          <p:nvPr/>
        </p:nvSpPr>
        <p:spPr>
          <a:xfrm>
            <a:off x="7965919" y="6492875"/>
            <a:ext cx="796835" cy="246221"/>
          </a:xfrm>
          <a:prstGeom prst="rect">
            <a:avLst/>
          </a:prstGeom>
          <a:noFill/>
        </p:spPr>
        <p:txBody>
          <a:bodyPr wrap="square" rtlCol="0">
            <a:spAutoFit/>
          </a:bodyPr>
          <a:lstStyle/>
          <a:p>
            <a:r>
              <a:rPr lang="fr-CA" sz="1000" i="1" dirty="0">
                <a:solidFill>
                  <a:schemeClr val="tx1">
                    <a:lumMod val="65000"/>
                    <a:lumOff val="35000"/>
                  </a:schemeClr>
                </a:solidFill>
              </a:rPr>
              <a:t>Source: LCH</a:t>
            </a:r>
            <a:endParaRPr lang="fr-FR" sz="1000" i="1" dirty="0"/>
          </a:p>
        </p:txBody>
      </p:sp>
    </p:spTree>
    <p:extLst>
      <p:ext uri="{BB962C8B-B14F-4D97-AF65-F5344CB8AC3E}">
        <p14:creationId xmlns:p14="http://schemas.microsoft.com/office/powerpoint/2010/main" val="327099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DB4EABAE-75F7-448F-B9F8-0B09CE1A4AE7}"/>
              </a:ext>
            </a:extLst>
          </p:cNvPr>
          <p:cNvSpPr>
            <a:spLocks noGrp="1"/>
          </p:cNvSpPr>
          <p:nvPr>
            <p:ph type="title"/>
          </p:nvPr>
        </p:nvSpPr>
        <p:spPr>
          <a:xfrm>
            <a:off x="838200" y="365125"/>
            <a:ext cx="10515600" cy="1325563"/>
          </a:xfrm>
        </p:spPr>
        <p:txBody>
          <a:bodyPr/>
          <a:lstStyle/>
          <a:p>
            <a:r>
              <a:rPr lang="fr-FR" sz="3000" dirty="0"/>
              <a:t> EURIBOR® </a:t>
            </a:r>
            <a:r>
              <a:rPr lang="fr-FR" sz="3000" dirty="0" err="1"/>
              <a:t>hybrid</a:t>
            </a:r>
            <a:r>
              <a:rPr lang="fr-FR" sz="3000" dirty="0"/>
              <a:t> </a:t>
            </a:r>
            <a:r>
              <a:rPr lang="fr-FR" sz="3000" dirty="0" err="1"/>
              <a:t>methodology</a:t>
            </a:r>
            <a:endParaRPr lang="fr-FR" sz="3000" dirty="0"/>
          </a:p>
        </p:txBody>
      </p:sp>
      <p:sp>
        <p:nvSpPr>
          <p:cNvPr id="5" name="Rectangle avec flèche vers le bas 5">
            <a:extLst>
              <a:ext uri="{FF2B5EF4-FFF2-40B4-BE49-F238E27FC236}">
                <a16:creationId xmlns:a16="http://schemas.microsoft.com/office/drawing/2014/main" id="{96BDDF73-6D0F-45D1-A538-722C2D380C2C}"/>
              </a:ext>
            </a:extLst>
          </p:cNvPr>
          <p:cNvSpPr/>
          <p:nvPr/>
        </p:nvSpPr>
        <p:spPr>
          <a:xfrm>
            <a:off x="1042953" y="1825625"/>
            <a:ext cx="8697416" cy="1262468"/>
          </a:xfrm>
          <a:prstGeom prst="downArrowCallout">
            <a:avLst>
              <a:gd name="adj1" fmla="val 8885"/>
              <a:gd name="adj2" fmla="val 19989"/>
              <a:gd name="adj3" fmla="val 16879"/>
              <a:gd name="adj4" fmla="val 70021"/>
            </a:avLst>
          </a:prstGeom>
          <a:solidFill>
            <a:srgbClr val="00457C"/>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q"/>
            </a:pPr>
            <a:r>
              <a:rPr lang="fr-CA" sz="1600" b="1" dirty="0" err="1"/>
              <a:t>Level</a:t>
            </a:r>
            <a:r>
              <a:rPr lang="fr-CA" sz="1600" b="1" dirty="0"/>
              <a:t> 1: </a:t>
            </a:r>
          </a:p>
          <a:p>
            <a:endParaRPr lang="fr-CA" sz="1600" b="1" dirty="0"/>
          </a:p>
          <a:p>
            <a:r>
              <a:rPr lang="en-US" sz="1400" dirty="0"/>
              <a:t>Contribution based solely on transactions in the Underlying Interest at the Defined Tenor from the prior TARGET day, using a formulaic approach provided by EMMI.</a:t>
            </a:r>
            <a:endParaRPr lang="fr-CA" sz="1400" dirty="0"/>
          </a:p>
        </p:txBody>
      </p:sp>
      <p:sp>
        <p:nvSpPr>
          <p:cNvPr id="6" name="Rectangle avec flèche vers le bas 6">
            <a:extLst>
              <a:ext uri="{FF2B5EF4-FFF2-40B4-BE49-F238E27FC236}">
                <a16:creationId xmlns:a16="http://schemas.microsoft.com/office/drawing/2014/main" id="{CAFA36D1-2116-46B7-95FA-0DA9A8F7F9AE}"/>
              </a:ext>
            </a:extLst>
          </p:cNvPr>
          <p:cNvSpPr>
            <a:spLocks noGrp="1"/>
          </p:cNvSpPr>
          <p:nvPr>
            <p:ph idx="1"/>
          </p:nvPr>
        </p:nvSpPr>
        <p:spPr>
          <a:xfrm>
            <a:off x="2486345" y="3095800"/>
            <a:ext cx="7685071" cy="1325564"/>
          </a:xfrm>
          <a:prstGeom prst="downArrowCallout">
            <a:avLst>
              <a:gd name="adj1" fmla="val 7175"/>
              <a:gd name="adj2" fmla="val 13312"/>
              <a:gd name="adj3" fmla="val 13056"/>
              <a:gd name="adj4" fmla="val 76093"/>
            </a:avLst>
          </a:prstGeom>
          <a:gradFill>
            <a:gsLst>
              <a:gs pos="100000">
                <a:schemeClr val="accent2"/>
              </a:gs>
              <a:gs pos="100000">
                <a:schemeClr val="accent1">
                  <a:tint val="50000"/>
                  <a:shade val="100000"/>
                  <a:satMod val="350000"/>
                </a:schemeClr>
              </a:gs>
            </a:gsLst>
          </a:gra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buFont typeface="Wingdings" panose="05000000000000000000" pitchFamily="2" charset="2"/>
              <a:buChar char="q"/>
            </a:pPr>
            <a:r>
              <a:rPr lang="fr-CA" sz="1600" b="1" dirty="0" err="1"/>
              <a:t>Level</a:t>
            </a:r>
            <a:r>
              <a:rPr lang="fr-CA" sz="1600" b="1" dirty="0"/>
              <a:t> 2:</a:t>
            </a:r>
          </a:p>
          <a:p>
            <a:pPr marL="0" indent="0">
              <a:buNone/>
            </a:pPr>
            <a:r>
              <a:rPr lang="en-US" sz="1400" dirty="0"/>
              <a:t>Contribution based on transactions in the Underlying Interest across the money market maturity spectrum and from recent TARGET days, using a defined range of formulaic calculation techniques provided by EMMI.</a:t>
            </a:r>
            <a:endParaRPr lang="fr-CA" sz="1400" dirty="0"/>
          </a:p>
        </p:txBody>
      </p:sp>
      <p:sp>
        <p:nvSpPr>
          <p:cNvPr id="7" name="Rectangle 6">
            <a:extLst>
              <a:ext uri="{FF2B5EF4-FFF2-40B4-BE49-F238E27FC236}">
                <a16:creationId xmlns:a16="http://schemas.microsoft.com/office/drawing/2014/main" id="{EE6B0571-4CF7-4A7B-AF91-42A4FCF03078}"/>
              </a:ext>
            </a:extLst>
          </p:cNvPr>
          <p:cNvSpPr/>
          <p:nvPr/>
        </p:nvSpPr>
        <p:spPr>
          <a:xfrm>
            <a:off x="3078125" y="4517152"/>
            <a:ext cx="8491634" cy="1440160"/>
          </a:xfrm>
          <a:prstGeom prst="rect">
            <a:avLst/>
          </a:prstGeom>
          <a:gradFill>
            <a:gsLst>
              <a:gs pos="10000">
                <a:schemeClr val="bg1">
                  <a:lumMod val="50000"/>
                </a:schemeClr>
              </a:gs>
              <a:gs pos="100000">
                <a:schemeClr val="bg1">
                  <a:lumMod val="50000"/>
                </a:schemeClr>
              </a:gs>
            </a:gsLst>
          </a:gra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q"/>
            </a:pPr>
            <a:r>
              <a:rPr lang="fr-CA" sz="1600" b="1" dirty="0" err="1"/>
              <a:t>Level</a:t>
            </a:r>
            <a:r>
              <a:rPr lang="fr-CA" sz="1600" b="1" dirty="0"/>
              <a:t> 3:</a:t>
            </a:r>
          </a:p>
          <a:p>
            <a:r>
              <a:rPr lang="en-US" sz="1400" dirty="0"/>
              <a:t>Contribution based on transactions in the Underlying Interest and/or other data from a range of markets closely related to the unsecured euro money market, using a combination of modelling techniques and/or the Panel Bank’s judgment.</a:t>
            </a:r>
            <a:endParaRPr lang="fr-CA" sz="1400" dirty="0"/>
          </a:p>
        </p:txBody>
      </p:sp>
    </p:spTree>
    <p:extLst>
      <p:ext uri="{BB962C8B-B14F-4D97-AF65-F5344CB8AC3E}">
        <p14:creationId xmlns:p14="http://schemas.microsoft.com/office/powerpoint/2010/main" val="1509901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5965" y="190294"/>
            <a:ext cx="2331498" cy="837612"/>
          </a:xfrm>
          <a:prstGeom prst="rect">
            <a:avLst/>
          </a:prstGeom>
        </p:spPr>
      </p:pic>
      <p:sp>
        <p:nvSpPr>
          <p:cNvPr id="3" name="Titre 1">
            <a:extLst>
              <a:ext uri="{FF2B5EF4-FFF2-40B4-BE49-F238E27FC236}">
                <a16:creationId xmlns:a16="http://schemas.microsoft.com/office/drawing/2014/main" id="{862515B8-5E35-45FB-8785-813B71E0ABC7}"/>
              </a:ext>
            </a:extLst>
          </p:cNvPr>
          <p:cNvSpPr>
            <a:spLocks noGrp="1"/>
          </p:cNvSpPr>
          <p:nvPr>
            <p:ph type="title"/>
          </p:nvPr>
        </p:nvSpPr>
        <p:spPr>
          <a:xfrm>
            <a:off x="838200" y="469628"/>
            <a:ext cx="10515600" cy="1325563"/>
          </a:xfrm>
        </p:spPr>
        <p:txBody>
          <a:bodyPr/>
          <a:lstStyle/>
          <a:p>
            <a:r>
              <a:rPr lang="fr-FR" sz="3000" dirty="0"/>
              <a:t>EURIBOR® </a:t>
            </a:r>
            <a:r>
              <a:rPr lang="fr-FR" sz="3000" dirty="0" err="1"/>
              <a:t>hybrid</a:t>
            </a:r>
            <a:r>
              <a:rPr lang="fr-FR" sz="3000" dirty="0"/>
              <a:t> </a:t>
            </a:r>
            <a:r>
              <a:rPr lang="fr-FR" sz="3000" dirty="0" err="1"/>
              <a:t>methodology</a:t>
            </a:r>
            <a:r>
              <a:rPr lang="fr-FR" sz="3000" dirty="0"/>
              <a:t> have to </a:t>
            </a:r>
            <a:r>
              <a:rPr lang="fr-FR" sz="3000" dirty="0" err="1"/>
              <a:t>be</a:t>
            </a:r>
            <a:r>
              <a:rPr lang="fr-FR" sz="3000" dirty="0"/>
              <a:t> </a:t>
            </a:r>
            <a:r>
              <a:rPr lang="fr-FR" sz="3000" dirty="0" err="1"/>
              <a:t>improved</a:t>
            </a:r>
            <a:endParaRPr lang="fr-FR" sz="3000" dirty="0"/>
          </a:p>
        </p:txBody>
      </p:sp>
      <p:pic>
        <p:nvPicPr>
          <p:cNvPr id="2" name="Image 1">
            <a:extLst>
              <a:ext uri="{FF2B5EF4-FFF2-40B4-BE49-F238E27FC236}">
                <a16:creationId xmlns:a16="http://schemas.microsoft.com/office/drawing/2014/main" id="{78F32ACF-6FB5-46B3-8460-5A935F8A4199}"/>
              </a:ext>
            </a:extLst>
          </p:cNvPr>
          <p:cNvPicPr>
            <a:picLocks noChangeAspect="1"/>
          </p:cNvPicPr>
          <p:nvPr/>
        </p:nvPicPr>
        <p:blipFill>
          <a:blip r:embed="rId3"/>
          <a:stretch>
            <a:fillRect/>
          </a:stretch>
        </p:blipFill>
        <p:spPr>
          <a:xfrm>
            <a:off x="1912983" y="1690688"/>
            <a:ext cx="8128000" cy="4928681"/>
          </a:xfrm>
          <a:prstGeom prst="rect">
            <a:avLst/>
          </a:prstGeom>
        </p:spPr>
      </p:pic>
    </p:spTree>
    <p:extLst>
      <p:ext uri="{BB962C8B-B14F-4D97-AF65-F5344CB8AC3E}">
        <p14:creationId xmlns:p14="http://schemas.microsoft.com/office/powerpoint/2010/main" val="468022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862515B8-5E35-45FB-8785-813B71E0ABC7}"/>
              </a:ext>
            </a:extLst>
          </p:cNvPr>
          <p:cNvSpPr>
            <a:spLocks noGrp="1"/>
          </p:cNvSpPr>
          <p:nvPr>
            <p:ph type="title"/>
          </p:nvPr>
        </p:nvSpPr>
        <p:spPr>
          <a:xfrm>
            <a:off x="838200" y="498593"/>
            <a:ext cx="10515600" cy="1325563"/>
          </a:xfrm>
        </p:spPr>
        <p:txBody>
          <a:bodyPr/>
          <a:lstStyle/>
          <a:p>
            <a:r>
              <a:rPr lang="fr-FR" sz="3000" dirty="0"/>
              <a:t>EURIBOR® </a:t>
            </a:r>
            <a:r>
              <a:rPr lang="fr-FR" sz="3000" dirty="0" err="1"/>
              <a:t>hybrid</a:t>
            </a:r>
            <a:r>
              <a:rPr lang="fr-FR" sz="3000" dirty="0"/>
              <a:t> </a:t>
            </a:r>
            <a:r>
              <a:rPr lang="fr-FR" sz="3000" dirty="0" err="1"/>
              <a:t>methodology</a:t>
            </a:r>
            <a:r>
              <a:rPr lang="fr-FR" sz="3000" dirty="0"/>
              <a:t> have to </a:t>
            </a:r>
            <a:r>
              <a:rPr lang="fr-FR" sz="3000" dirty="0" err="1"/>
              <a:t>be</a:t>
            </a:r>
            <a:r>
              <a:rPr lang="fr-FR" sz="3000" dirty="0"/>
              <a:t> </a:t>
            </a:r>
            <a:r>
              <a:rPr lang="fr-FR" sz="3000" dirty="0" err="1"/>
              <a:t>improved</a:t>
            </a:r>
            <a:endParaRPr lang="fr-FR" sz="3000" dirty="0"/>
          </a:p>
        </p:txBody>
      </p:sp>
      <p:sp>
        <p:nvSpPr>
          <p:cNvPr id="6" name="Espace réservé du contenu 2">
            <a:extLst>
              <a:ext uri="{FF2B5EF4-FFF2-40B4-BE49-F238E27FC236}">
                <a16:creationId xmlns:a16="http://schemas.microsoft.com/office/drawing/2014/main" id="{392B0713-BF88-443E-BEF2-382C114F35F2}"/>
              </a:ext>
            </a:extLst>
          </p:cNvPr>
          <p:cNvSpPr>
            <a:spLocks noGrp="1"/>
          </p:cNvSpPr>
          <p:nvPr>
            <p:ph idx="1"/>
          </p:nvPr>
        </p:nvSpPr>
        <p:spPr>
          <a:xfrm>
            <a:off x="838200" y="1546951"/>
            <a:ext cx="10515600" cy="4775472"/>
          </a:xfrm>
        </p:spPr>
        <p:txBody>
          <a:bodyPr/>
          <a:lstStyle/>
          <a:p>
            <a:r>
              <a:rPr lang="fr-CA" sz="1800" b="1" dirty="0" err="1">
                <a:solidFill>
                  <a:schemeClr val="tx1">
                    <a:lumMod val="65000"/>
                    <a:lumOff val="35000"/>
                  </a:schemeClr>
                </a:solidFill>
              </a:rPr>
              <a:t>During</a:t>
            </a:r>
            <a:r>
              <a:rPr lang="fr-CA" sz="1800" b="1" dirty="0">
                <a:solidFill>
                  <a:schemeClr val="tx1">
                    <a:lumMod val="65000"/>
                    <a:lumOff val="35000"/>
                  </a:schemeClr>
                </a:solidFill>
              </a:rPr>
              <a:t> time of </a:t>
            </a:r>
            <a:r>
              <a:rPr lang="fr-CA" sz="1800" b="1" dirty="0" err="1">
                <a:solidFill>
                  <a:schemeClr val="tx1">
                    <a:lumMod val="65000"/>
                    <a:lumOff val="35000"/>
                  </a:schemeClr>
                </a:solidFill>
              </a:rPr>
              <a:t>crisis</a:t>
            </a:r>
            <a:r>
              <a:rPr lang="fr-CA" sz="1800" b="1" dirty="0">
                <a:solidFill>
                  <a:schemeClr val="tx1">
                    <a:lumMod val="65000"/>
                    <a:lumOff val="35000"/>
                  </a:schemeClr>
                </a:solidFill>
              </a:rPr>
              <a:t> </a:t>
            </a:r>
            <a:r>
              <a:rPr lang="fr-CA" sz="1800" b="1" dirty="0" err="1">
                <a:solidFill>
                  <a:schemeClr val="tx1">
                    <a:lumMod val="65000"/>
                    <a:lumOff val="35000"/>
                  </a:schemeClr>
                </a:solidFill>
              </a:rPr>
              <a:t>Level</a:t>
            </a:r>
            <a:r>
              <a:rPr lang="fr-CA" sz="1800" b="1" dirty="0">
                <a:solidFill>
                  <a:schemeClr val="tx1">
                    <a:lumMod val="65000"/>
                    <a:lumOff val="35000"/>
                  </a:schemeClr>
                </a:solidFill>
              </a:rPr>
              <a:t> 3 </a:t>
            </a:r>
            <a:r>
              <a:rPr lang="fr-CA" sz="1800" b="1" dirty="0" err="1">
                <a:solidFill>
                  <a:schemeClr val="tx1">
                    <a:lumMod val="65000"/>
                    <a:lumOff val="35000"/>
                  </a:schemeClr>
                </a:solidFill>
              </a:rPr>
              <a:t>should</a:t>
            </a:r>
            <a:r>
              <a:rPr lang="fr-CA" sz="1800" b="1" dirty="0">
                <a:solidFill>
                  <a:schemeClr val="tx1">
                    <a:lumMod val="65000"/>
                    <a:lumOff val="35000"/>
                  </a:schemeClr>
                </a:solidFill>
              </a:rPr>
              <a:t> </a:t>
            </a:r>
            <a:r>
              <a:rPr lang="fr-CA" sz="1800" b="1" dirty="0" err="1">
                <a:solidFill>
                  <a:schemeClr val="tx1">
                    <a:lumMod val="65000"/>
                    <a:lumOff val="35000"/>
                  </a:schemeClr>
                </a:solidFill>
              </a:rPr>
              <a:t>be</a:t>
            </a:r>
            <a:r>
              <a:rPr lang="fr-CA" sz="1800" b="1" dirty="0">
                <a:solidFill>
                  <a:schemeClr val="tx1">
                    <a:lumMod val="65000"/>
                    <a:lumOff val="35000"/>
                  </a:schemeClr>
                </a:solidFill>
              </a:rPr>
              <a:t> </a:t>
            </a:r>
            <a:r>
              <a:rPr lang="fr-CA" sz="1800" b="1" dirty="0" err="1">
                <a:solidFill>
                  <a:schemeClr val="tx1">
                    <a:lumMod val="65000"/>
                    <a:lumOff val="35000"/>
                  </a:schemeClr>
                </a:solidFill>
              </a:rPr>
              <a:t>very</a:t>
            </a:r>
            <a:r>
              <a:rPr lang="fr-CA" sz="1800" b="1" dirty="0">
                <a:solidFill>
                  <a:schemeClr val="tx1">
                    <a:lumMod val="65000"/>
                    <a:lumOff val="35000"/>
                  </a:schemeClr>
                </a:solidFill>
              </a:rPr>
              <a:t> volatile</a:t>
            </a:r>
          </a:p>
          <a:p>
            <a:pPr marL="0" indent="0">
              <a:buNone/>
            </a:pPr>
            <a:endParaRPr lang="fr-CA" sz="1800" dirty="0"/>
          </a:p>
          <a:p>
            <a:pPr marL="0" indent="0">
              <a:buNone/>
            </a:pPr>
            <a:endParaRPr lang="fr-CA" sz="1800" dirty="0"/>
          </a:p>
          <a:p>
            <a:pPr marL="0" indent="0">
              <a:buNone/>
            </a:pPr>
            <a:endParaRPr lang="fr-CA" altLang="fr-FR" sz="1800" b="1" dirty="0">
              <a:solidFill>
                <a:schemeClr val="tx1">
                  <a:lumMod val="65000"/>
                  <a:lumOff val="35000"/>
                </a:schemeClr>
              </a:solidFill>
            </a:endParaRPr>
          </a:p>
          <a:p>
            <a:pPr marL="0" indent="0">
              <a:buNone/>
            </a:pPr>
            <a:endParaRPr lang="fr-CA" altLang="fr-FR" sz="1800" b="1" dirty="0">
              <a:solidFill>
                <a:schemeClr val="tx1">
                  <a:lumMod val="65000"/>
                  <a:lumOff val="35000"/>
                </a:schemeClr>
              </a:solidFill>
            </a:endParaRPr>
          </a:p>
          <a:p>
            <a:pPr marL="0" indent="0">
              <a:buNone/>
            </a:pPr>
            <a:endParaRPr lang="fr-CA" altLang="fr-FR" sz="1800" b="1" dirty="0">
              <a:solidFill>
                <a:schemeClr val="tx1">
                  <a:lumMod val="65000"/>
                  <a:lumOff val="35000"/>
                </a:schemeClr>
              </a:solidFill>
            </a:endParaRPr>
          </a:p>
          <a:p>
            <a:pPr marL="0" indent="0">
              <a:buNone/>
            </a:pPr>
            <a:endParaRPr lang="fr-CA" altLang="fr-FR" sz="1800" b="1" dirty="0">
              <a:solidFill>
                <a:schemeClr val="tx1">
                  <a:lumMod val="65000"/>
                  <a:lumOff val="35000"/>
                </a:schemeClr>
              </a:solidFill>
            </a:endParaRPr>
          </a:p>
          <a:p>
            <a:pPr marL="0" indent="0">
              <a:buNone/>
            </a:pPr>
            <a:endParaRPr lang="fr-CA" altLang="fr-FR" sz="1800" b="1" dirty="0">
              <a:solidFill>
                <a:schemeClr val="tx1">
                  <a:lumMod val="65000"/>
                  <a:lumOff val="35000"/>
                </a:schemeClr>
              </a:solidFill>
            </a:endParaRPr>
          </a:p>
          <a:p>
            <a:pPr lvl="1"/>
            <a:endParaRPr lang="fr-CA" altLang="fr-FR" sz="650" dirty="0">
              <a:solidFill>
                <a:schemeClr val="tx1">
                  <a:lumMod val="65000"/>
                  <a:lumOff val="35000"/>
                </a:schemeClr>
              </a:solidFill>
            </a:endParaRPr>
          </a:p>
          <a:p>
            <a:pPr marL="457200" lvl="1" indent="0">
              <a:buNone/>
            </a:pPr>
            <a:r>
              <a:rPr lang="fr-CA" altLang="fr-FR" sz="650" dirty="0">
                <a:solidFill>
                  <a:schemeClr val="tx1">
                    <a:lumMod val="65000"/>
                    <a:lumOff val="35000"/>
                  </a:schemeClr>
                </a:solidFill>
              </a:rPr>
              <a:t>Source: BCE – STEP Data						Source: BCE – STEP Data</a:t>
            </a:r>
          </a:p>
          <a:p>
            <a:r>
              <a:rPr lang="fr-CA" altLang="fr-FR" sz="1800" b="1" dirty="0">
                <a:solidFill>
                  <a:schemeClr val="tx1">
                    <a:lumMod val="65000"/>
                    <a:lumOff val="35000"/>
                  </a:schemeClr>
                </a:solidFill>
              </a:rPr>
              <a:t>Interbank </a:t>
            </a:r>
            <a:r>
              <a:rPr lang="fr-CA" altLang="fr-FR" sz="1800" b="1" dirty="0" err="1">
                <a:solidFill>
                  <a:schemeClr val="tx1">
                    <a:lumMod val="65000"/>
                    <a:lumOff val="35000"/>
                  </a:schemeClr>
                </a:solidFill>
              </a:rPr>
              <a:t>market</a:t>
            </a:r>
            <a:r>
              <a:rPr lang="fr-CA" altLang="fr-FR" sz="1800" b="1" dirty="0">
                <a:solidFill>
                  <a:schemeClr val="tx1">
                    <a:lumMod val="65000"/>
                    <a:lumOff val="35000"/>
                  </a:schemeClr>
                </a:solidFill>
              </a:rPr>
              <a:t> </a:t>
            </a:r>
            <a:r>
              <a:rPr lang="fr-CA" altLang="fr-FR" sz="1800" b="1" dirty="0" err="1">
                <a:solidFill>
                  <a:schemeClr val="tx1">
                    <a:lumMod val="65000"/>
                    <a:lumOff val="35000"/>
                  </a:schemeClr>
                </a:solidFill>
              </a:rPr>
              <a:t>could</a:t>
            </a:r>
            <a:r>
              <a:rPr lang="fr-CA" altLang="fr-FR" sz="1800" b="1" dirty="0">
                <a:solidFill>
                  <a:schemeClr val="tx1">
                    <a:lumMod val="65000"/>
                    <a:lumOff val="35000"/>
                  </a:schemeClr>
                </a:solidFill>
              </a:rPr>
              <a:t> </a:t>
            </a:r>
            <a:r>
              <a:rPr lang="fr-CA" altLang="fr-FR" sz="1800" b="1" dirty="0" err="1">
                <a:solidFill>
                  <a:schemeClr val="tx1">
                    <a:lumMod val="65000"/>
                    <a:lumOff val="35000"/>
                  </a:schemeClr>
                </a:solidFill>
              </a:rPr>
              <a:t>be</a:t>
            </a:r>
            <a:r>
              <a:rPr lang="fr-CA" altLang="fr-FR" sz="1800" b="1" dirty="0">
                <a:solidFill>
                  <a:schemeClr val="tx1">
                    <a:lumMod val="65000"/>
                    <a:lumOff val="35000"/>
                  </a:schemeClr>
                </a:solidFill>
              </a:rPr>
              <a:t> </a:t>
            </a:r>
            <a:r>
              <a:rPr lang="fr-CA" altLang="fr-FR" sz="1800" b="1" dirty="0" err="1">
                <a:solidFill>
                  <a:schemeClr val="tx1">
                    <a:lumMod val="65000"/>
                    <a:lumOff val="35000"/>
                  </a:schemeClr>
                </a:solidFill>
              </a:rPr>
              <a:t>very</a:t>
            </a:r>
            <a:r>
              <a:rPr lang="fr-CA" altLang="fr-FR" sz="1800" b="1" dirty="0">
                <a:solidFill>
                  <a:schemeClr val="tx1">
                    <a:lumMod val="65000"/>
                    <a:lumOff val="35000"/>
                  </a:schemeClr>
                </a:solidFill>
              </a:rPr>
              <a:t> </a:t>
            </a:r>
            <a:r>
              <a:rPr lang="fr-CA" altLang="fr-FR" sz="1800" b="1" dirty="0" err="1">
                <a:solidFill>
                  <a:schemeClr val="tx1">
                    <a:lumMod val="65000"/>
                    <a:lumOff val="35000"/>
                  </a:schemeClr>
                </a:solidFill>
              </a:rPr>
              <a:t>difficult</a:t>
            </a:r>
            <a:r>
              <a:rPr lang="fr-CA" altLang="fr-FR" sz="1800" b="1" dirty="0">
                <a:solidFill>
                  <a:schemeClr val="tx1">
                    <a:lumMod val="65000"/>
                    <a:lumOff val="35000"/>
                  </a:schemeClr>
                </a:solidFill>
              </a:rPr>
              <a:t>  to follow . </a:t>
            </a:r>
          </a:p>
          <a:p>
            <a:pPr marL="0" indent="0">
              <a:buNone/>
            </a:pPr>
            <a:r>
              <a:rPr lang="fr-CA" altLang="fr-FR" sz="1800" b="1" dirty="0">
                <a:solidFill>
                  <a:schemeClr val="tx1">
                    <a:lumMod val="65000"/>
                    <a:lumOff val="35000"/>
                  </a:schemeClr>
                </a:solidFill>
              </a:rPr>
              <a:t> In MMSR data in Germany, </a:t>
            </a:r>
            <a:r>
              <a:rPr lang="en-US" altLang="fr-FR" sz="1800" b="1" dirty="0">
                <a:solidFill>
                  <a:schemeClr val="tx1">
                    <a:lumMod val="65000"/>
                    <a:lumOff val="35000"/>
                  </a:schemeClr>
                </a:solidFill>
              </a:rPr>
              <a:t>the share of the market  accounted for</a:t>
            </a:r>
          </a:p>
          <a:p>
            <a:pPr marL="0" indent="0">
              <a:buNone/>
            </a:pPr>
            <a:r>
              <a:rPr lang="en-US" altLang="fr-FR" sz="1800" b="1" dirty="0">
                <a:solidFill>
                  <a:schemeClr val="tx1">
                    <a:lumMod val="65000"/>
                    <a:lumOff val="35000"/>
                  </a:schemeClr>
                </a:solidFill>
              </a:rPr>
              <a:t> by interbank transactions is now only just under 7%</a:t>
            </a:r>
          </a:p>
          <a:p>
            <a:pPr marL="0" indent="0">
              <a:lnSpc>
                <a:spcPct val="100000"/>
              </a:lnSpc>
              <a:spcBef>
                <a:spcPts val="600"/>
              </a:spcBef>
              <a:buNone/>
            </a:pPr>
            <a:r>
              <a:rPr lang="en-US" sz="800" b="1" dirty="0">
                <a:solidFill>
                  <a:schemeClr val="tx1">
                    <a:lumMod val="65000"/>
                    <a:lumOff val="35000"/>
                  </a:schemeClr>
                </a:solidFill>
              </a:rPr>
              <a:t>							</a:t>
            </a:r>
            <a:r>
              <a:rPr lang="fr-CA" altLang="fr-FR" sz="800" dirty="0">
                <a:solidFill>
                  <a:schemeClr val="tx1">
                    <a:lumMod val="65000"/>
                    <a:lumOff val="35000"/>
                  </a:schemeClr>
                </a:solidFill>
              </a:rPr>
              <a:t>Source: Deutsche Bundesbank</a:t>
            </a:r>
          </a:p>
          <a:p>
            <a:pPr marL="0" indent="0">
              <a:lnSpc>
                <a:spcPct val="100000"/>
              </a:lnSpc>
              <a:spcBef>
                <a:spcPts val="600"/>
              </a:spcBef>
              <a:buNone/>
            </a:pPr>
            <a:r>
              <a:rPr lang="fr-CA" altLang="fr-FR" sz="800" dirty="0">
                <a:solidFill>
                  <a:schemeClr val="tx1">
                    <a:lumMod val="65000"/>
                    <a:lumOff val="35000"/>
                  </a:schemeClr>
                </a:solidFill>
              </a:rPr>
              <a:t>							</a:t>
            </a:r>
            <a:r>
              <a:rPr lang="fr-CA" altLang="fr-FR" sz="800" dirty="0" err="1">
                <a:solidFill>
                  <a:schemeClr val="tx1">
                    <a:lumMod val="65000"/>
                    <a:lumOff val="35000"/>
                  </a:schemeClr>
                </a:solidFill>
              </a:rPr>
              <a:t>Monthly</a:t>
            </a:r>
            <a:r>
              <a:rPr lang="fr-CA" altLang="fr-FR" sz="800" dirty="0">
                <a:solidFill>
                  <a:schemeClr val="tx1">
                    <a:lumMod val="65000"/>
                    <a:lumOff val="35000"/>
                  </a:schemeClr>
                </a:solidFill>
              </a:rPr>
              <a:t> Report March 2020</a:t>
            </a:r>
          </a:p>
          <a:p>
            <a:pPr marL="0" indent="0">
              <a:buNone/>
            </a:pPr>
            <a:endParaRPr lang="fr-CA" sz="1800" dirty="0"/>
          </a:p>
        </p:txBody>
      </p:sp>
      <p:pic>
        <p:nvPicPr>
          <p:cNvPr id="2" name="Image 1">
            <a:extLst>
              <a:ext uri="{FF2B5EF4-FFF2-40B4-BE49-F238E27FC236}">
                <a16:creationId xmlns:a16="http://schemas.microsoft.com/office/drawing/2014/main" id="{9E80A09F-D82E-4174-BDE7-BF2415CBA1C3}"/>
              </a:ext>
            </a:extLst>
          </p:cNvPr>
          <p:cNvPicPr>
            <a:picLocks noChangeAspect="1"/>
          </p:cNvPicPr>
          <p:nvPr/>
        </p:nvPicPr>
        <p:blipFill>
          <a:blip r:embed="rId3"/>
          <a:stretch>
            <a:fillRect/>
          </a:stretch>
        </p:blipFill>
        <p:spPr>
          <a:xfrm>
            <a:off x="838200" y="1861831"/>
            <a:ext cx="4920341" cy="2743505"/>
          </a:xfrm>
          <a:prstGeom prst="rect">
            <a:avLst/>
          </a:prstGeom>
        </p:spPr>
      </p:pic>
      <p:graphicFrame>
        <p:nvGraphicFramePr>
          <p:cNvPr id="8" name="Graphique 7">
            <a:extLst>
              <a:ext uri="{FF2B5EF4-FFF2-40B4-BE49-F238E27FC236}">
                <a16:creationId xmlns:a16="http://schemas.microsoft.com/office/drawing/2014/main" id="{615940D5-680A-456B-A6DD-2D5A2009D832}"/>
              </a:ext>
            </a:extLst>
          </p:cNvPr>
          <p:cNvGraphicFramePr>
            <a:graphicFrameLocks/>
          </p:cNvGraphicFramePr>
          <p:nvPr>
            <p:extLst>
              <p:ext uri="{D42A27DB-BD31-4B8C-83A1-F6EECF244321}">
                <p14:modId xmlns:p14="http://schemas.microsoft.com/office/powerpoint/2010/main" val="4184871013"/>
              </p:ext>
            </p:extLst>
          </p:nvPr>
        </p:nvGraphicFramePr>
        <p:xfrm>
          <a:off x="6076410" y="1861831"/>
          <a:ext cx="4581525" cy="2740025"/>
        </p:xfrm>
        <a:graphic>
          <a:graphicData uri="http://schemas.openxmlformats.org/drawingml/2006/chart">
            <c:chart xmlns:c="http://schemas.openxmlformats.org/drawingml/2006/chart" xmlns:r="http://schemas.openxmlformats.org/officeDocument/2006/relationships" r:id="rId4"/>
          </a:graphicData>
        </a:graphic>
      </p:graphicFrame>
      <p:pic>
        <p:nvPicPr>
          <p:cNvPr id="10" name="Image 9">
            <a:extLst>
              <a:ext uri="{FF2B5EF4-FFF2-40B4-BE49-F238E27FC236}">
                <a16:creationId xmlns:a16="http://schemas.microsoft.com/office/drawing/2014/main" id="{BD8BD6AF-D82E-4B6B-A545-AFCEC6FE65C6}"/>
              </a:ext>
            </a:extLst>
          </p:cNvPr>
          <p:cNvPicPr>
            <a:picLocks noChangeAspect="1"/>
          </p:cNvPicPr>
          <p:nvPr/>
        </p:nvPicPr>
        <p:blipFill>
          <a:blip r:embed="rId5"/>
          <a:stretch>
            <a:fillRect/>
          </a:stretch>
        </p:blipFill>
        <p:spPr>
          <a:xfrm>
            <a:off x="8787876" y="4793219"/>
            <a:ext cx="2463598" cy="2064781"/>
          </a:xfrm>
          <a:prstGeom prst="rect">
            <a:avLst/>
          </a:prstGeom>
        </p:spPr>
      </p:pic>
    </p:spTree>
    <p:extLst>
      <p:ext uri="{BB962C8B-B14F-4D97-AF65-F5344CB8AC3E}">
        <p14:creationId xmlns:p14="http://schemas.microsoft.com/office/powerpoint/2010/main" val="522754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8"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65125"/>
            <a:ext cx="10515600" cy="1325563"/>
          </a:xfrm>
        </p:spPr>
        <p:txBody>
          <a:bodyPr/>
          <a:lstStyle/>
          <a:p>
            <a:pPr eaLnBrk="1" hangingPunct="1"/>
            <a:r>
              <a:rPr lang="fr-FR" sz="3000" dirty="0"/>
              <a:t>Agenda</a:t>
            </a:r>
            <a:endParaRPr lang="fr-FR" altLang="fr-FR" sz="3000" dirty="0"/>
          </a:p>
        </p:txBody>
      </p:sp>
      <p:sp>
        <p:nvSpPr>
          <p:cNvPr id="9" name="Espace réservé du contenu 2">
            <a:extLst>
              <a:ext uri="{FF2B5EF4-FFF2-40B4-BE49-F238E27FC236}">
                <a16:creationId xmlns:a16="http://schemas.microsoft.com/office/drawing/2014/main" id="{388E9091-3B90-4D26-A52A-E07572F6EAC4}"/>
              </a:ext>
            </a:extLst>
          </p:cNvPr>
          <p:cNvSpPr>
            <a:spLocks noGrp="1" noChangeArrowheads="1"/>
          </p:cNvSpPr>
          <p:nvPr>
            <p:ph idx="1"/>
          </p:nvPr>
        </p:nvSpPr>
        <p:spPr>
          <a:xfrm>
            <a:off x="838200" y="1503405"/>
            <a:ext cx="10515600" cy="4351338"/>
          </a:xfrm>
        </p:spPr>
        <p:txBody>
          <a:bodyPr/>
          <a:lstStyle/>
          <a:p>
            <a:pPr marL="514350" indent="-514350" algn="just">
              <a:buFont typeface="+mj-lt"/>
              <a:buAutoNum type="arabicPeriod"/>
            </a:pPr>
            <a:r>
              <a:rPr lang="en-US" altLang="fr-FR" b="1" dirty="0">
                <a:solidFill>
                  <a:schemeClr val="bg2">
                    <a:lumMod val="90000"/>
                  </a:schemeClr>
                </a:solidFill>
              </a:rPr>
              <a:t>Interbank rates</a:t>
            </a:r>
          </a:p>
          <a:p>
            <a:pPr marL="514350" indent="-514350" algn="just">
              <a:buFont typeface="+mj-lt"/>
              <a:buAutoNum type="arabicPeriod"/>
            </a:pPr>
            <a:r>
              <a:rPr lang="en-US" altLang="fr-FR" b="1" dirty="0">
                <a:solidFill>
                  <a:schemeClr val="bg2">
                    <a:lumMod val="90000"/>
                  </a:schemeClr>
                </a:solidFill>
              </a:rPr>
              <a:t>The need for a reform</a:t>
            </a:r>
          </a:p>
          <a:p>
            <a:pPr marL="514350" indent="-514350" algn="just">
              <a:buFont typeface="+mj-lt"/>
              <a:buAutoNum type="arabicPeriod"/>
            </a:pPr>
            <a:r>
              <a:rPr lang="en-US" altLang="fr-FR" b="1" dirty="0">
                <a:solidFill>
                  <a:schemeClr val="bg2">
                    <a:lumMod val="90000"/>
                  </a:schemeClr>
                </a:solidFill>
              </a:rPr>
              <a:t>The European reform</a:t>
            </a:r>
          </a:p>
          <a:p>
            <a:pPr marL="514350" indent="-514350" algn="just">
              <a:buFont typeface="+mj-lt"/>
              <a:buAutoNum type="arabicPeriod"/>
            </a:pPr>
            <a:r>
              <a:rPr lang="en-US" altLang="fr-FR" b="1" dirty="0">
                <a:solidFill>
                  <a:schemeClr val="tx2"/>
                </a:solidFill>
              </a:rPr>
              <a:t>The other countries</a:t>
            </a:r>
          </a:p>
          <a:p>
            <a:pPr marL="514350" indent="-514350" algn="just">
              <a:buFont typeface="+mj-lt"/>
              <a:buAutoNum type="arabicPeriod"/>
            </a:pPr>
            <a:r>
              <a:rPr lang="en-US" altLang="fr-FR" b="1" dirty="0">
                <a:solidFill>
                  <a:schemeClr val="bg2">
                    <a:lumMod val="90000"/>
                  </a:schemeClr>
                </a:solidFill>
              </a:rPr>
              <a:t>The regulatory reform in insurance</a:t>
            </a:r>
          </a:p>
          <a:p>
            <a:pPr marL="514350" indent="-514350" algn="just">
              <a:buFont typeface="+mj-lt"/>
              <a:buAutoNum type="arabicPeriod"/>
            </a:pPr>
            <a:r>
              <a:rPr lang="en-US" altLang="fr-FR" b="1" dirty="0">
                <a:solidFill>
                  <a:schemeClr val="bg2">
                    <a:lumMod val="90000"/>
                  </a:schemeClr>
                </a:solidFill>
              </a:rPr>
              <a:t>Be continued…</a:t>
            </a:r>
          </a:p>
        </p:txBody>
      </p:sp>
    </p:spTree>
    <p:extLst>
      <p:ext uri="{BB962C8B-B14F-4D97-AF65-F5344CB8AC3E}">
        <p14:creationId xmlns:p14="http://schemas.microsoft.com/office/powerpoint/2010/main" val="4043650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0330F52C-1497-4ED3-BF36-79195630605A}"/>
              </a:ext>
            </a:extLst>
          </p:cNvPr>
          <p:cNvSpPr>
            <a:spLocks noGrp="1"/>
          </p:cNvSpPr>
          <p:nvPr>
            <p:ph type="title"/>
          </p:nvPr>
        </p:nvSpPr>
        <p:spPr>
          <a:xfrm>
            <a:off x="838200" y="365125"/>
            <a:ext cx="10515600" cy="1325563"/>
          </a:xfrm>
        </p:spPr>
        <p:txBody>
          <a:bodyPr/>
          <a:lstStyle/>
          <a:p>
            <a:r>
              <a:rPr lang="fr-FR" sz="3000" dirty="0"/>
              <a:t>US: </a:t>
            </a:r>
            <a:r>
              <a:rPr lang="fr-FR" sz="3000" dirty="0" err="1"/>
              <a:t>SOFR</a:t>
            </a:r>
            <a:r>
              <a:rPr lang="fr-FR" sz="2400" baseline="-25000" dirty="0" err="1"/>
              <a:t>average</a:t>
            </a:r>
            <a:r>
              <a:rPr lang="fr-FR" dirty="0"/>
              <a:t> </a:t>
            </a:r>
            <a:r>
              <a:rPr lang="fr-FR" sz="3000" dirty="0"/>
              <a:t>and </a:t>
            </a:r>
            <a:r>
              <a:rPr lang="fr-FR" sz="3000" dirty="0" err="1"/>
              <a:t>SOFR</a:t>
            </a:r>
            <a:r>
              <a:rPr lang="fr-FR" sz="2400" baseline="-25000" dirty="0" err="1"/>
              <a:t>index</a:t>
            </a:r>
            <a:r>
              <a:rPr lang="fr-FR" dirty="0"/>
              <a:t/>
            </a:r>
            <a:br>
              <a:rPr lang="fr-FR" dirty="0"/>
            </a:br>
            <a:endParaRPr lang="fr-FR" sz="1800" dirty="0"/>
          </a:p>
        </p:txBody>
      </p:sp>
      <p:pic>
        <p:nvPicPr>
          <p:cNvPr id="5" name="Espace réservé du contenu 4">
            <a:extLst>
              <a:ext uri="{FF2B5EF4-FFF2-40B4-BE49-F238E27FC236}">
                <a16:creationId xmlns:a16="http://schemas.microsoft.com/office/drawing/2014/main" id="{54F036A5-5504-497F-A308-E5A0B2F3EC0E}"/>
              </a:ext>
            </a:extLst>
          </p:cNvPr>
          <p:cNvPicPr>
            <a:picLocks noGrp="1" noChangeAspect="1"/>
          </p:cNvPicPr>
          <p:nvPr>
            <p:ph idx="1"/>
          </p:nvPr>
        </p:nvPicPr>
        <p:blipFill>
          <a:blip r:embed="rId3"/>
          <a:stretch>
            <a:fillRect/>
          </a:stretch>
        </p:blipFill>
        <p:spPr>
          <a:xfrm>
            <a:off x="6258344" y="2137728"/>
            <a:ext cx="4831798" cy="4351338"/>
          </a:xfrm>
          <a:prstGeom prst="rect">
            <a:avLst/>
          </a:prstGeom>
        </p:spPr>
      </p:pic>
      <p:pic>
        <p:nvPicPr>
          <p:cNvPr id="6" name="Image 5">
            <a:extLst>
              <a:ext uri="{FF2B5EF4-FFF2-40B4-BE49-F238E27FC236}">
                <a16:creationId xmlns:a16="http://schemas.microsoft.com/office/drawing/2014/main" id="{66CBFB5C-E985-44A7-AF6C-E55F4D84FB08}"/>
              </a:ext>
            </a:extLst>
          </p:cNvPr>
          <p:cNvPicPr>
            <a:picLocks noChangeAspect="1"/>
          </p:cNvPicPr>
          <p:nvPr/>
        </p:nvPicPr>
        <p:blipFill>
          <a:blip r:embed="rId4"/>
          <a:stretch>
            <a:fillRect/>
          </a:stretch>
        </p:blipFill>
        <p:spPr>
          <a:xfrm>
            <a:off x="447992" y="2137728"/>
            <a:ext cx="5057775" cy="4162425"/>
          </a:xfrm>
          <a:prstGeom prst="rect">
            <a:avLst/>
          </a:prstGeom>
        </p:spPr>
      </p:pic>
      <p:sp>
        <p:nvSpPr>
          <p:cNvPr id="7" name="ZoneTexte 6">
            <a:extLst>
              <a:ext uri="{FF2B5EF4-FFF2-40B4-BE49-F238E27FC236}">
                <a16:creationId xmlns:a16="http://schemas.microsoft.com/office/drawing/2014/main" id="{91F54C84-0C15-4ADA-9C64-E09417274A0E}"/>
              </a:ext>
            </a:extLst>
          </p:cNvPr>
          <p:cNvSpPr txBox="1"/>
          <p:nvPr/>
        </p:nvSpPr>
        <p:spPr>
          <a:xfrm>
            <a:off x="1462824" y="1399064"/>
            <a:ext cx="9591040" cy="5293757"/>
          </a:xfrm>
          <a:prstGeom prst="rect">
            <a:avLst/>
          </a:prstGeom>
          <a:noFill/>
        </p:spPr>
        <p:txBody>
          <a:bodyPr wrap="square" rtlCol="0">
            <a:spAutoFit/>
          </a:bodyPr>
          <a:lstStyle/>
          <a:p>
            <a:r>
              <a:rPr lang="en-US" dirty="0"/>
              <a:t>Since March 2, 2020, the Federal Reserve Bank of New York (New York Fed) publishes 30-, 90-, and 180-day SOFR Averages as well as a SOFR Index</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700" dirty="0"/>
          </a:p>
          <a:p>
            <a:r>
              <a:rPr lang="en-US" sz="900" i="1" dirty="0"/>
              <a:t>Source: FED</a:t>
            </a:r>
            <a:endParaRPr lang="fr-FR" sz="900" i="1" dirty="0"/>
          </a:p>
        </p:txBody>
      </p:sp>
    </p:spTree>
    <p:extLst>
      <p:ext uri="{BB962C8B-B14F-4D97-AF65-F5344CB8AC3E}">
        <p14:creationId xmlns:p14="http://schemas.microsoft.com/office/powerpoint/2010/main" val="28012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B2760FD2-50BD-4E9F-BFC2-E80B1BD69BCC}"/>
              </a:ext>
            </a:extLst>
          </p:cNvPr>
          <p:cNvSpPr>
            <a:spLocks noGrp="1"/>
          </p:cNvSpPr>
          <p:nvPr>
            <p:ph type="title"/>
          </p:nvPr>
        </p:nvSpPr>
        <p:spPr>
          <a:xfrm>
            <a:off x="838200" y="391252"/>
            <a:ext cx="10515600" cy="1325563"/>
          </a:xfrm>
        </p:spPr>
        <p:txBody>
          <a:bodyPr/>
          <a:lstStyle/>
          <a:p>
            <a:r>
              <a:rPr lang="fr-FR" sz="3000" dirty="0"/>
              <a:t>UK: </a:t>
            </a:r>
            <a:r>
              <a:rPr lang="fr-FR" sz="3000" dirty="0" err="1"/>
              <a:t>SONIA</a:t>
            </a:r>
            <a:r>
              <a:rPr lang="fr-FR" sz="2400" baseline="-25000" dirty="0" err="1"/>
              <a:t>index</a:t>
            </a:r>
            <a:r>
              <a:rPr lang="fr-FR" dirty="0"/>
              <a:t/>
            </a:r>
            <a:br>
              <a:rPr lang="fr-FR" dirty="0"/>
            </a:br>
            <a:endParaRPr lang="fr-FR" sz="2400" dirty="0"/>
          </a:p>
        </p:txBody>
      </p:sp>
      <p:pic>
        <p:nvPicPr>
          <p:cNvPr id="5" name="Espace réservé du contenu 3">
            <a:extLst>
              <a:ext uri="{FF2B5EF4-FFF2-40B4-BE49-F238E27FC236}">
                <a16:creationId xmlns:a16="http://schemas.microsoft.com/office/drawing/2014/main" id="{4F76135A-3716-4FD4-A76A-0061CBB798A6}"/>
              </a:ext>
            </a:extLst>
          </p:cNvPr>
          <p:cNvPicPr>
            <a:picLocks noGrp="1" noChangeAspect="1"/>
          </p:cNvPicPr>
          <p:nvPr>
            <p:ph idx="1"/>
          </p:nvPr>
        </p:nvPicPr>
        <p:blipFill>
          <a:blip r:embed="rId3"/>
          <a:stretch>
            <a:fillRect/>
          </a:stretch>
        </p:blipFill>
        <p:spPr>
          <a:xfrm>
            <a:off x="2279718" y="1228203"/>
            <a:ext cx="6782455" cy="4974887"/>
          </a:xfrm>
          <a:prstGeom prst="rect">
            <a:avLst/>
          </a:prstGeom>
        </p:spPr>
      </p:pic>
      <p:sp>
        <p:nvSpPr>
          <p:cNvPr id="6" name="ZoneTexte 5">
            <a:extLst>
              <a:ext uri="{FF2B5EF4-FFF2-40B4-BE49-F238E27FC236}">
                <a16:creationId xmlns:a16="http://schemas.microsoft.com/office/drawing/2014/main" id="{8693B6D8-1F84-43BA-B47C-016715AA8600}"/>
              </a:ext>
            </a:extLst>
          </p:cNvPr>
          <p:cNvSpPr txBox="1"/>
          <p:nvPr/>
        </p:nvSpPr>
        <p:spPr>
          <a:xfrm>
            <a:off x="1474799" y="6380502"/>
            <a:ext cx="9242402" cy="276999"/>
          </a:xfrm>
          <a:prstGeom prst="rect">
            <a:avLst/>
          </a:prstGeom>
          <a:noFill/>
        </p:spPr>
        <p:txBody>
          <a:bodyPr wrap="none" rtlCol="0">
            <a:spAutoFit/>
          </a:bodyPr>
          <a:lstStyle/>
          <a:p>
            <a:r>
              <a:rPr lang="fr-FR" sz="1200" i="1" dirty="0"/>
              <a:t>Source: Bank of </a:t>
            </a:r>
            <a:r>
              <a:rPr lang="fr-FR" sz="1200" i="1" dirty="0" err="1"/>
              <a:t>England</a:t>
            </a:r>
            <a:r>
              <a:rPr lang="fr-FR" sz="1200" i="1" dirty="0"/>
              <a:t>  </a:t>
            </a:r>
            <a:r>
              <a:rPr lang="en-US" sz="1200" i="1" dirty="0"/>
              <a:t>Turbo-charging sterling LIBOR transition: why 2020 is the year for action – and what the Bank of England is doing to hel</a:t>
            </a:r>
            <a:r>
              <a:rPr lang="en-US" sz="1200" dirty="0"/>
              <a:t>p</a:t>
            </a:r>
            <a:endParaRPr lang="fr-FR" sz="1200" dirty="0"/>
          </a:p>
        </p:txBody>
      </p:sp>
    </p:spTree>
    <p:extLst>
      <p:ext uri="{BB962C8B-B14F-4D97-AF65-F5344CB8AC3E}">
        <p14:creationId xmlns:p14="http://schemas.microsoft.com/office/powerpoint/2010/main" val="1104044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E976024-D870-47C3-BDE2-EF3B1C22B0CC}"/>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About the speaker</a:t>
            </a:r>
          </a:p>
        </p:txBody>
      </p:sp>
      <p:sp>
        <p:nvSpPr>
          <p:cNvPr id="8" name="Textplatzhalter 3">
            <a:extLst>
              <a:ext uri="{FF2B5EF4-FFF2-40B4-BE49-F238E27FC236}">
                <a16:creationId xmlns:a16="http://schemas.microsoft.com/office/drawing/2014/main" id="{073B1EFB-FC39-44C7-B40D-025DCA75AD34}"/>
              </a:ext>
            </a:extLst>
          </p:cNvPr>
          <p:cNvSpPr txBox="1">
            <a:spLocks/>
          </p:cNvSpPr>
          <p:nvPr/>
        </p:nvSpPr>
        <p:spPr>
          <a:xfrm>
            <a:off x="1924051" y="2279650"/>
            <a:ext cx="5608864" cy="2205264"/>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1800" b="1" dirty="0" err="1">
                <a:solidFill>
                  <a:srgbClr val="C00000"/>
                </a:solidFill>
                <a:latin typeface="Roboto" panose="02000000000000000000" pitchFamily="2" charset="0"/>
                <a:ea typeface="Roboto" panose="02000000000000000000" pitchFamily="2" charset="0"/>
              </a:rPr>
              <a:t>Eléonore</a:t>
            </a:r>
            <a:r>
              <a:rPr lang="en-US" sz="1800" b="1" dirty="0">
                <a:solidFill>
                  <a:srgbClr val="C00000"/>
                </a:solidFill>
                <a:latin typeface="Roboto" panose="02000000000000000000" pitchFamily="2" charset="0"/>
                <a:ea typeface="Roboto" panose="02000000000000000000" pitchFamily="2" charset="0"/>
              </a:rPr>
              <a:t> </a:t>
            </a:r>
            <a:r>
              <a:rPr lang="en-US" sz="1800" b="1" dirty="0" err="1">
                <a:solidFill>
                  <a:srgbClr val="C00000"/>
                </a:solidFill>
                <a:latin typeface="Roboto" panose="02000000000000000000" pitchFamily="2" charset="0"/>
                <a:ea typeface="Roboto" panose="02000000000000000000" pitchFamily="2" charset="0"/>
              </a:rPr>
              <a:t>Haguet-Trouplin</a:t>
            </a:r>
            <a:endParaRPr lang="en-US" sz="1800" dirty="0">
              <a:solidFill>
                <a:srgbClr val="C00000"/>
              </a:solidFill>
              <a:latin typeface="Roboto" panose="02000000000000000000" pitchFamily="2" charset="0"/>
              <a:ea typeface="Roboto" panose="02000000000000000000" pitchFamily="2" charset="0"/>
            </a:endParaRPr>
          </a:p>
          <a:p>
            <a:pPr fontAlgn="auto">
              <a:spcAft>
                <a:spcPts val="0"/>
              </a:spcAft>
              <a:defRPr/>
            </a:pPr>
            <a:r>
              <a:rPr lang="en-US" sz="1600" dirty="0">
                <a:latin typeface="Verdana" panose="020B0604030504040204" pitchFamily="34" charset="0"/>
                <a:ea typeface="Verdana" panose="020B0604030504040204" pitchFamily="34" charset="0"/>
              </a:rPr>
              <a:t>Actuary in risk management</a:t>
            </a:r>
          </a:p>
          <a:p>
            <a:pPr fontAlgn="auto">
              <a:spcAft>
                <a:spcPts val="0"/>
              </a:spcAft>
              <a:defRPr/>
            </a:pPr>
            <a:r>
              <a:rPr lang="en-US" sz="1600" dirty="0">
                <a:latin typeface="Verdana" panose="020B0604030504040204" pitchFamily="34" charset="0"/>
                <a:ea typeface="Verdana" panose="020B0604030504040204" pitchFamily="34" charset="0"/>
              </a:rPr>
              <a:t>After several years of life insurance consulting, I joined BNP Paribas </a:t>
            </a:r>
            <a:r>
              <a:rPr lang="en-US" sz="1600" dirty="0" err="1">
                <a:latin typeface="Verdana" panose="020B0604030504040204" pitchFamily="34" charset="0"/>
                <a:ea typeface="Verdana" panose="020B0604030504040204" pitchFamily="34" charset="0"/>
              </a:rPr>
              <a:t>Cardif</a:t>
            </a:r>
            <a:r>
              <a:rPr lang="en-US" sz="1600" dirty="0">
                <a:latin typeface="Verdana" panose="020B0604030504040204" pitchFamily="34" charset="0"/>
                <a:ea typeface="Verdana" panose="020B0604030504040204" pitchFamily="34" charset="0"/>
              </a:rPr>
              <a:t> to study the resilience of the company in the face of financial risks. I have been a member of the Finance and Asset Management Commission of the French Institute of actuaries for three years.</a:t>
            </a:r>
          </a:p>
        </p:txBody>
      </p:sp>
      <p:sp>
        <p:nvSpPr>
          <p:cNvPr id="9" name="Textplatzhalter 3">
            <a:extLst>
              <a:ext uri="{FF2B5EF4-FFF2-40B4-BE49-F238E27FC236}">
                <a16:creationId xmlns:a16="http://schemas.microsoft.com/office/drawing/2014/main" id="{D33C1A04-A548-4AAC-A569-92514281C3EE}"/>
              </a:ext>
            </a:extLst>
          </p:cNvPr>
          <p:cNvSpPr txBox="1">
            <a:spLocks/>
          </p:cNvSpPr>
          <p:nvPr/>
        </p:nvSpPr>
        <p:spPr>
          <a:xfrm>
            <a:off x="1924050" y="4789626"/>
            <a:ext cx="6789738" cy="1606550"/>
          </a:xfrm>
          <a:prstGeom prst="rect">
            <a:avLst/>
          </a:prstGeom>
          <a:noFill/>
        </p:spPr>
        <p:txBody>
          <a:bodyPr>
            <a:normAutofit/>
          </a:bodyPr>
          <a:lstStyle>
            <a:lvl1pPr marL="268288" indent="-268288" algn="l" defTabSz="457200" rtl="0" eaLnBrk="1" latinLnBrk="0" hangingPunct="1">
              <a:spcBef>
                <a:spcPct val="20000"/>
              </a:spcBef>
              <a:buFont typeface="Wingdings" panose="05000000000000000000" pitchFamily="2" charset="2"/>
              <a:buChar char="§"/>
              <a:defRPr sz="2300" b="0" kern="1200">
                <a:solidFill>
                  <a:schemeClr val="tx1"/>
                </a:solidFill>
                <a:latin typeface="Verdana"/>
                <a:ea typeface="+mn-ea"/>
                <a:cs typeface="Verdana"/>
              </a:defRPr>
            </a:lvl1pPr>
            <a:lvl2pPr marL="534988" indent="-266700" algn="l" defTabSz="457200" rtl="0" eaLnBrk="1" latinLnBrk="0" hangingPunct="1">
              <a:spcBef>
                <a:spcPct val="20000"/>
              </a:spcBef>
              <a:buFont typeface="Symbol" panose="05050102010706020507" pitchFamily="18" charset="2"/>
              <a:buChar char="-"/>
              <a:defRPr sz="2300" b="0" kern="1200">
                <a:solidFill>
                  <a:schemeClr val="tx1"/>
                </a:solidFill>
                <a:latin typeface="Verdana"/>
                <a:ea typeface="+mn-ea"/>
                <a:cs typeface="Verdana"/>
              </a:defRPr>
            </a:lvl2pPr>
            <a:lvl3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3pPr>
            <a:lvl4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4pPr>
            <a:lvl5pPr marL="1077913" indent="-274638" algn="l" defTabSz="457200" rtl="0" eaLnBrk="1" latinLnBrk="0" hangingPunct="1">
              <a:spcBef>
                <a:spcPct val="20000"/>
              </a:spcBef>
              <a:buFont typeface="Arial"/>
              <a:buChar char="»"/>
              <a:defRPr sz="2300" b="0" kern="1200" baseline="0">
                <a:solidFill>
                  <a:schemeClr val="tx1"/>
                </a:solidFill>
                <a:latin typeface="Verdana"/>
                <a:ea typeface="+mn-ea"/>
                <a:cs typeface="Verdana"/>
              </a:defRPr>
            </a:lvl5pPr>
            <a:lvl6pPr marL="1346200" indent="-268288" algn="l" defTabSz="457200" rtl="0" eaLnBrk="1" latinLnBrk="0" hangingPunct="1">
              <a:spcBef>
                <a:spcPct val="20000"/>
              </a:spcBef>
              <a:buFont typeface="Arial"/>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Wingdings" panose="05000000000000000000" pitchFamily="2" charset="2"/>
              <a:buNone/>
              <a:defRPr/>
            </a:pPr>
            <a:r>
              <a:rPr lang="en-US" sz="1800" b="1" dirty="0">
                <a:solidFill>
                  <a:srgbClr val="C00000"/>
                </a:solidFill>
                <a:latin typeface="Roboto" panose="02000000000000000000" pitchFamily="2" charset="0"/>
                <a:ea typeface="Roboto" panose="02000000000000000000" pitchFamily="2" charset="0"/>
              </a:rPr>
              <a:t>BNP Paribas </a:t>
            </a:r>
            <a:r>
              <a:rPr lang="en-US" sz="1800" b="1" dirty="0" err="1">
                <a:solidFill>
                  <a:srgbClr val="C00000"/>
                </a:solidFill>
                <a:latin typeface="Roboto" panose="02000000000000000000" pitchFamily="2" charset="0"/>
                <a:ea typeface="Roboto" panose="02000000000000000000" pitchFamily="2" charset="0"/>
              </a:rPr>
              <a:t>Cardif</a:t>
            </a:r>
            <a:endParaRPr lang="en-US" sz="1800" b="1" dirty="0">
              <a:solidFill>
                <a:srgbClr val="C00000"/>
              </a:solidFill>
              <a:latin typeface="Roboto" panose="02000000000000000000" pitchFamily="2" charset="0"/>
              <a:ea typeface="Roboto" panose="02000000000000000000" pitchFamily="2" charset="0"/>
            </a:endParaRPr>
          </a:p>
        </p:txBody>
      </p:sp>
      <p:cxnSp>
        <p:nvCxnSpPr>
          <p:cNvPr id="10" name="Gerader Verbinder 8">
            <a:extLst>
              <a:ext uri="{FF2B5EF4-FFF2-40B4-BE49-F238E27FC236}">
                <a16:creationId xmlns:a16="http://schemas.microsoft.com/office/drawing/2014/main" id="{7C1D4B8F-E217-43A8-ADB9-8ECBD8B38648}"/>
              </a:ext>
            </a:extLst>
          </p:cNvPr>
          <p:cNvCxnSpPr/>
          <p:nvPr/>
        </p:nvCxnSpPr>
        <p:spPr>
          <a:xfrm>
            <a:off x="814189" y="4588238"/>
            <a:ext cx="6807200" cy="0"/>
          </a:xfrm>
          <a:prstGeom prst="line">
            <a:avLst/>
          </a:prstGeom>
          <a:ln w="12700">
            <a:solidFill>
              <a:srgbClr val="00457D"/>
            </a:solidFill>
          </a:ln>
        </p:spPr>
        <p:style>
          <a:lnRef idx="2">
            <a:schemeClr val="accent1"/>
          </a:lnRef>
          <a:fillRef idx="0">
            <a:schemeClr val="accent1"/>
          </a:fillRef>
          <a:effectRef idx="1">
            <a:schemeClr val="accent1"/>
          </a:effectRef>
          <a:fontRef idx="minor">
            <a:schemeClr val="tx1"/>
          </a:fontRef>
        </p:style>
      </p:cxnSp>
      <p:pic>
        <p:nvPicPr>
          <p:cNvPr id="14" name="Picture 3" descr="A close up of a logo&#10;&#10;Description automatically generated">
            <a:extLst>
              <a:ext uri="{FF2B5EF4-FFF2-40B4-BE49-F238E27FC236}">
                <a16:creationId xmlns:a16="http://schemas.microsoft.com/office/drawing/2014/main" id="{90B6CF9A-E214-4E3A-B837-96950E39E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pic>
        <p:nvPicPr>
          <p:cNvPr id="3" name="Image 2"/>
          <p:cNvPicPr>
            <a:picLocks noChangeAspect="1"/>
          </p:cNvPicPr>
          <p:nvPr/>
        </p:nvPicPr>
        <p:blipFill rotWithShape="1">
          <a:blip r:embed="rId4" cstate="hqprint">
            <a:extLst>
              <a:ext uri="{28A0092B-C50C-407E-A947-70E740481C1C}">
                <a14:useLocalDpi xmlns:a14="http://schemas.microsoft.com/office/drawing/2010/main" val="0"/>
              </a:ext>
            </a:extLst>
          </a:blip>
          <a:srcRect t="12142" r="15551" b="17817"/>
          <a:stretch/>
        </p:blipFill>
        <p:spPr>
          <a:xfrm>
            <a:off x="244855" y="2426344"/>
            <a:ext cx="1540121" cy="1911875"/>
          </a:xfrm>
          <a:prstGeom prst="rect">
            <a:avLst/>
          </a:prstGeom>
        </p:spPr>
      </p:pic>
      <p:pic>
        <p:nvPicPr>
          <p:cNvPr id="4" name="Image 3"/>
          <p:cNvPicPr>
            <a:picLocks noChangeAspect="1"/>
          </p:cNvPicPr>
          <p:nvPr/>
        </p:nvPicPr>
        <p:blipFill>
          <a:blip r:embed="rId5"/>
          <a:stretch>
            <a:fillRect/>
          </a:stretch>
        </p:blipFill>
        <p:spPr>
          <a:xfrm>
            <a:off x="244855" y="5356451"/>
            <a:ext cx="3657600" cy="8477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B2760FD2-50BD-4E9F-BFC2-E80B1BD69BCC}"/>
              </a:ext>
            </a:extLst>
          </p:cNvPr>
          <p:cNvSpPr>
            <a:spLocks noGrp="1"/>
          </p:cNvSpPr>
          <p:nvPr>
            <p:ph type="title"/>
          </p:nvPr>
        </p:nvSpPr>
        <p:spPr>
          <a:xfrm>
            <a:off x="838200" y="391252"/>
            <a:ext cx="10515600" cy="1325563"/>
          </a:xfrm>
        </p:spPr>
        <p:txBody>
          <a:bodyPr/>
          <a:lstStyle/>
          <a:p>
            <a:r>
              <a:rPr lang="fr-FR" sz="3000" dirty="0" err="1"/>
              <a:t>SOFR</a:t>
            </a:r>
            <a:r>
              <a:rPr lang="fr-FR" sz="2400" baseline="-25000" dirty="0" err="1"/>
              <a:t>index</a:t>
            </a:r>
            <a:r>
              <a:rPr lang="fr-FR" sz="3200" baseline="-25000" dirty="0"/>
              <a:t> </a:t>
            </a:r>
            <a:r>
              <a:rPr lang="fr-FR" sz="3000" dirty="0"/>
              <a:t>and </a:t>
            </a:r>
            <a:r>
              <a:rPr lang="fr-FR" sz="3000" dirty="0" err="1"/>
              <a:t>SONIA</a:t>
            </a:r>
            <a:r>
              <a:rPr lang="fr-FR" sz="2400" baseline="-25000" dirty="0" err="1"/>
              <a:t>index</a:t>
            </a:r>
            <a:r>
              <a:rPr lang="fr-FR" dirty="0"/>
              <a:t/>
            </a:r>
            <a:br>
              <a:rPr lang="fr-FR" dirty="0"/>
            </a:br>
            <a:endParaRPr lang="fr-FR" sz="1800" dirty="0"/>
          </a:p>
        </p:txBody>
      </p:sp>
      <p:sp>
        <p:nvSpPr>
          <p:cNvPr id="2" name="Espace réservé du contenu 1">
            <a:extLst>
              <a:ext uri="{FF2B5EF4-FFF2-40B4-BE49-F238E27FC236}">
                <a16:creationId xmlns:a16="http://schemas.microsoft.com/office/drawing/2014/main" id="{15723735-A59B-473D-A4F4-C16467A13D87}"/>
              </a:ext>
            </a:extLst>
          </p:cNvPr>
          <p:cNvSpPr>
            <a:spLocks noGrp="1"/>
          </p:cNvSpPr>
          <p:nvPr>
            <p:ph idx="1"/>
          </p:nvPr>
        </p:nvSpPr>
        <p:spPr/>
        <p:txBody>
          <a:bodyPr/>
          <a:lstStyle/>
          <a:p>
            <a:r>
              <a:rPr lang="fr-FR" altLang="fr-FR" sz="1800" b="1" dirty="0">
                <a:solidFill>
                  <a:schemeClr val="tx1">
                    <a:lumMod val="65000"/>
                    <a:lumOff val="35000"/>
                  </a:schemeClr>
                </a:solidFill>
              </a:rPr>
              <a:t>This </a:t>
            </a:r>
            <a:r>
              <a:rPr lang="fr-FR" altLang="fr-FR" sz="1800" b="1" dirty="0" err="1">
                <a:solidFill>
                  <a:schemeClr val="tx1">
                    <a:lumMod val="65000"/>
                    <a:lumOff val="35000"/>
                  </a:schemeClr>
                </a:solidFill>
              </a:rPr>
              <a:t>period</a:t>
            </a:r>
            <a:r>
              <a:rPr lang="fr-FR" altLang="fr-FR" sz="1800" b="1" dirty="0">
                <a:solidFill>
                  <a:schemeClr val="tx1">
                    <a:lumMod val="65000"/>
                    <a:lumOff val="35000"/>
                  </a:schemeClr>
                </a:solidFill>
              </a:rPr>
              <a:t> of </a:t>
            </a:r>
            <a:r>
              <a:rPr lang="fr-FR" altLang="fr-FR" sz="1800" b="1" dirty="0" err="1">
                <a:solidFill>
                  <a:schemeClr val="tx1">
                    <a:lumMod val="65000"/>
                    <a:lumOff val="35000"/>
                  </a:schemeClr>
                </a:solidFill>
              </a:rPr>
              <a:t>uncertainty</a:t>
            </a:r>
            <a:r>
              <a:rPr lang="fr-FR" altLang="fr-FR" sz="1800" b="1" dirty="0">
                <a:solidFill>
                  <a:schemeClr val="tx1">
                    <a:lumMod val="65000"/>
                    <a:lumOff val="35000"/>
                  </a:schemeClr>
                </a:solidFill>
              </a:rPr>
              <a:t> </a:t>
            </a:r>
            <a:r>
              <a:rPr lang="fr-FR" altLang="fr-FR" sz="1800" b="1" dirty="0" err="1">
                <a:solidFill>
                  <a:schemeClr val="tx1">
                    <a:lumMod val="65000"/>
                    <a:lumOff val="35000"/>
                  </a:schemeClr>
                </a:solidFill>
              </a:rPr>
              <a:t>remind</a:t>
            </a:r>
            <a:r>
              <a:rPr lang="fr-FR" altLang="fr-FR" sz="1800" b="1" dirty="0">
                <a:solidFill>
                  <a:schemeClr val="tx1">
                    <a:lumMod val="65000"/>
                    <a:lumOff val="35000"/>
                  </a:schemeClr>
                </a:solidFill>
              </a:rPr>
              <a:t> us </a:t>
            </a:r>
            <a:r>
              <a:rPr lang="fr-FR" altLang="fr-FR" sz="1800" b="1" dirty="0" err="1">
                <a:solidFill>
                  <a:schemeClr val="tx1">
                    <a:lumMod val="65000"/>
                    <a:lumOff val="35000"/>
                  </a:schemeClr>
                </a:solidFill>
              </a:rPr>
              <a:t>that</a:t>
            </a:r>
            <a:r>
              <a:rPr lang="fr-FR" altLang="fr-FR" sz="1800" b="1" dirty="0">
                <a:solidFill>
                  <a:schemeClr val="tx1">
                    <a:lumMod val="65000"/>
                    <a:lumOff val="35000"/>
                  </a:schemeClr>
                </a:solidFill>
              </a:rPr>
              <a:t> ex-ante rate and </a:t>
            </a:r>
            <a:r>
              <a:rPr lang="fr-FR" altLang="fr-FR" sz="1800" b="1" dirty="0" err="1">
                <a:solidFill>
                  <a:schemeClr val="tx1">
                    <a:lumMod val="65000"/>
                    <a:lumOff val="35000"/>
                  </a:schemeClr>
                </a:solidFill>
              </a:rPr>
              <a:t>realized</a:t>
            </a:r>
            <a:r>
              <a:rPr lang="fr-FR" altLang="fr-FR" sz="1800" b="1" dirty="0">
                <a:solidFill>
                  <a:schemeClr val="tx1">
                    <a:lumMod val="65000"/>
                    <a:lumOff val="35000"/>
                  </a:schemeClr>
                </a:solidFill>
              </a:rPr>
              <a:t> rate </a:t>
            </a:r>
            <a:r>
              <a:rPr lang="fr-FR" altLang="fr-FR" sz="1800" b="1" dirty="0" err="1">
                <a:solidFill>
                  <a:schemeClr val="tx1">
                    <a:lumMod val="65000"/>
                    <a:lumOff val="35000"/>
                  </a:schemeClr>
                </a:solidFill>
              </a:rPr>
              <a:t>could</a:t>
            </a:r>
            <a:r>
              <a:rPr lang="fr-FR" altLang="fr-FR" sz="1800" b="1" dirty="0">
                <a:solidFill>
                  <a:schemeClr val="tx1">
                    <a:lumMod val="65000"/>
                    <a:lumOff val="35000"/>
                  </a:schemeClr>
                </a:solidFill>
              </a:rPr>
              <a:t> </a:t>
            </a:r>
            <a:r>
              <a:rPr lang="fr-FR" altLang="fr-FR" sz="1800" b="1" dirty="0" err="1">
                <a:solidFill>
                  <a:schemeClr val="tx1">
                    <a:lumMod val="65000"/>
                    <a:lumOff val="35000"/>
                  </a:schemeClr>
                </a:solidFill>
              </a:rPr>
              <a:t>be</a:t>
            </a:r>
            <a:r>
              <a:rPr lang="fr-FR" altLang="fr-FR" sz="1800" b="1" dirty="0">
                <a:solidFill>
                  <a:schemeClr val="tx1">
                    <a:lumMod val="65000"/>
                    <a:lumOff val="35000"/>
                  </a:schemeClr>
                </a:solidFill>
              </a:rPr>
              <a:t> </a:t>
            </a:r>
            <a:r>
              <a:rPr lang="fr-FR" altLang="fr-FR" sz="1800" b="1" dirty="0" err="1">
                <a:solidFill>
                  <a:schemeClr val="tx1">
                    <a:lumMod val="65000"/>
                    <a:lumOff val="35000"/>
                  </a:schemeClr>
                </a:solidFill>
              </a:rPr>
              <a:t>wide</a:t>
            </a:r>
            <a:r>
              <a:rPr lang="fr-FR" altLang="fr-FR" sz="1800" b="1" dirty="0">
                <a:solidFill>
                  <a:schemeClr val="tx1">
                    <a:lumMod val="65000"/>
                    <a:lumOff val="35000"/>
                  </a:schemeClr>
                </a:solidFill>
              </a:rPr>
              <a:t> </a:t>
            </a:r>
            <a:r>
              <a:rPr lang="fr-FR" altLang="fr-FR" sz="1800" b="1" dirty="0" err="1">
                <a:solidFill>
                  <a:schemeClr val="tx1">
                    <a:lumMod val="65000"/>
                    <a:lumOff val="35000"/>
                  </a:schemeClr>
                </a:solidFill>
              </a:rPr>
              <a:t>especially</a:t>
            </a:r>
            <a:r>
              <a:rPr lang="fr-FR" altLang="fr-FR" sz="1800" b="1" dirty="0">
                <a:solidFill>
                  <a:schemeClr val="tx1">
                    <a:lumMod val="65000"/>
                    <a:lumOff val="35000"/>
                  </a:schemeClr>
                </a:solidFill>
              </a:rPr>
              <a:t> </a:t>
            </a:r>
            <a:r>
              <a:rPr lang="fr-FR" altLang="fr-FR" sz="1800" b="1" dirty="0" err="1">
                <a:solidFill>
                  <a:schemeClr val="tx1">
                    <a:lumMod val="65000"/>
                    <a:lumOff val="35000"/>
                  </a:schemeClr>
                </a:solidFill>
              </a:rPr>
              <a:t>with</a:t>
            </a:r>
            <a:r>
              <a:rPr lang="fr-FR" altLang="fr-FR" sz="1800" b="1" dirty="0">
                <a:solidFill>
                  <a:schemeClr val="tx1">
                    <a:lumMod val="65000"/>
                    <a:lumOff val="35000"/>
                  </a:schemeClr>
                </a:solidFill>
              </a:rPr>
              <a:t> </a:t>
            </a:r>
            <a:r>
              <a:rPr lang="fr-FR" altLang="fr-FR" sz="1800" b="1" dirty="0" err="1">
                <a:solidFill>
                  <a:schemeClr val="tx1">
                    <a:lumMod val="65000"/>
                    <a:lumOff val="35000"/>
                  </a:schemeClr>
                </a:solidFill>
              </a:rPr>
              <a:t>credit</a:t>
            </a:r>
            <a:r>
              <a:rPr lang="fr-FR" altLang="fr-FR" sz="1800" b="1" dirty="0">
                <a:solidFill>
                  <a:schemeClr val="tx1">
                    <a:lumMod val="65000"/>
                    <a:lumOff val="35000"/>
                  </a:schemeClr>
                </a:solidFill>
              </a:rPr>
              <a:t> </a:t>
            </a:r>
            <a:r>
              <a:rPr lang="fr-FR" altLang="fr-FR" sz="1800" b="1" dirty="0" err="1">
                <a:solidFill>
                  <a:schemeClr val="tx1">
                    <a:lumMod val="65000"/>
                    <a:lumOff val="35000"/>
                  </a:schemeClr>
                </a:solidFill>
              </a:rPr>
              <a:t>risk</a:t>
            </a:r>
            <a:r>
              <a:rPr lang="fr-FR" altLang="fr-FR" b="1" dirty="0">
                <a:solidFill>
                  <a:schemeClr val="tx1">
                    <a:lumMod val="65000"/>
                    <a:lumOff val="35000"/>
                  </a:schemeClr>
                </a:solidFill>
              </a:rPr>
              <a:t>. </a:t>
            </a:r>
          </a:p>
          <a:p>
            <a:pPr marL="0" indent="0">
              <a:buNone/>
            </a:pPr>
            <a:endParaRPr lang="fr-FR" altLang="fr-FR" b="1" dirty="0">
              <a:solidFill>
                <a:schemeClr val="tx1">
                  <a:lumMod val="65000"/>
                  <a:lumOff val="35000"/>
                </a:schemeClr>
              </a:solidFill>
            </a:endParaRPr>
          </a:p>
          <a:p>
            <a:pPr marL="0" indent="0">
              <a:buNone/>
            </a:pPr>
            <a:endParaRPr lang="fr-FR" altLang="fr-FR" b="1" dirty="0">
              <a:solidFill>
                <a:schemeClr val="tx1">
                  <a:lumMod val="65000"/>
                  <a:lumOff val="35000"/>
                </a:schemeClr>
              </a:solidFill>
            </a:endParaRPr>
          </a:p>
          <a:p>
            <a:pPr marL="0" indent="0">
              <a:buNone/>
            </a:pPr>
            <a:endParaRPr lang="fr-FR" altLang="fr-FR" b="1" dirty="0">
              <a:solidFill>
                <a:schemeClr val="tx1">
                  <a:lumMod val="65000"/>
                  <a:lumOff val="35000"/>
                </a:schemeClr>
              </a:solidFill>
            </a:endParaRPr>
          </a:p>
          <a:p>
            <a:pPr marL="0" indent="0">
              <a:buNone/>
            </a:pPr>
            <a:endParaRPr lang="fr-FR" altLang="fr-FR" b="1" dirty="0">
              <a:solidFill>
                <a:schemeClr val="tx1">
                  <a:lumMod val="65000"/>
                  <a:lumOff val="35000"/>
                </a:schemeClr>
              </a:solidFill>
            </a:endParaRPr>
          </a:p>
          <a:p>
            <a:pPr marL="0" indent="0">
              <a:buNone/>
            </a:pPr>
            <a:endParaRPr lang="fr-FR" altLang="fr-FR" b="1" dirty="0">
              <a:solidFill>
                <a:schemeClr val="tx1">
                  <a:lumMod val="65000"/>
                  <a:lumOff val="35000"/>
                </a:schemeClr>
              </a:solidFill>
            </a:endParaRPr>
          </a:p>
          <a:p>
            <a:pPr marL="0" indent="0">
              <a:buNone/>
            </a:pPr>
            <a:r>
              <a:rPr lang="fr-FR" altLang="fr-FR" sz="1800" dirty="0">
                <a:solidFill>
                  <a:schemeClr val="tx1">
                    <a:lumMod val="65000"/>
                    <a:lumOff val="35000"/>
                  </a:schemeClr>
                </a:solidFill>
              </a:rPr>
              <a:t>				</a:t>
            </a:r>
            <a:r>
              <a:rPr lang="fr-FR" altLang="fr-FR" sz="800" i="1" dirty="0">
                <a:solidFill>
                  <a:schemeClr val="tx1">
                    <a:lumMod val="65000"/>
                    <a:lumOff val="35000"/>
                  </a:schemeClr>
                </a:solidFill>
              </a:rPr>
              <a:t>Source: Bloomberg - CME</a:t>
            </a:r>
            <a:endParaRPr lang="fr-FR" altLang="fr-FR" sz="1800" dirty="0">
              <a:solidFill>
                <a:schemeClr val="tx1">
                  <a:lumMod val="65000"/>
                  <a:lumOff val="35000"/>
                </a:schemeClr>
              </a:solidFill>
            </a:endParaRPr>
          </a:p>
          <a:p>
            <a:r>
              <a:rPr lang="en-US" altLang="fr-FR" sz="1800" b="1" dirty="0" err="1">
                <a:solidFill>
                  <a:schemeClr val="tx1">
                    <a:lumMod val="65000"/>
                    <a:lumOff val="35000"/>
                  </a:schemeClr>
                </a:solidFill>
              </a:rPr>
              <a:t>SOFR</a:t>
            </a:r>
            <a:r>
              <a:rPr lang="en-US" altLang="fr-FR" sz="1800" b="1" baseline="-25000" dirty="0" err="1">
                <a:solidFill>
                  <a:schemeClr val="tx1">
                    <a:lumMod val="65000"/>
                    <a:lumOff val="35000"/>
                  </a:schemeClr>
                </a:solidFill>
              </a:rPr>
              <a:t>index</a:t>
            </a:r>
            <a:r>
              <a:rPr lang="en-US" altLang="fr-FR" sz="1800" b="1" dirty="0">
                <a:solidFill>
                  <a:schemeClr val="tx1">
                    <a:lumMod val="65000"/>
                    <a:lumOff val="35000"/>
                  </a:schemeClr>
                </a:solidFill>
              </a:rPr>
              <a:t> and </a:t>
            </a:r>
            <a:r>
              <a:rPr lang="en-US" altLang="fr-FR" sz="1800" b="1" dirty="0" err="1">
                <a:solidFill>
                  <a:schemeClr val="tx1">
                    <a:lumMod val="65000"/>
                    <a:lumOff val="35000"/>
                  </a:schemeClr>
                </a:solidFill>
              </a:rPr>
              <a:t>SONIA</a:t>
            </a:r>
            <a:r>
              <a:rPr lang="en-US" altLang="fr-FR" sz="1800" b="1" baseline="-25000" dirty="0" err="1">
                <a:solidFill>
                  <a:schemeClr val="tx1">
                    <a:lumMod val="65000"/>
                    <a:lumOff val="35000"/>
                  </a:schemeClr>
                </a:solidFill>
              </a:rPr>
              <a:t>index</a:t>
            </a:r>
            <a:r>
              <a:rPr lang="en-US" altLang="fr-FR" sz="1800" b="1" dirty="0">
                <a:solidFill>
                  <a:schemeClr val="tx1">
                    <a:lumMod val="65000"/>
                    <a:lumOff val="35000"/>
                  </a:schemeClr>
                </a:solidFill>
              </a:rPr>
              <a:t> seems to be useful for that</a:t>
            </a:r>
            <a:endParaRPr lang="fr-FR" altLang="fr-FR" sz="1800" dirty="0">
              <a:solidFill>
                <a:schemeClr val="tx1">
                  <a:lumMod val="65000"/>
                  <a:lumOff val="35000"/>
                </a:schemeClr>
              </a:solidFill>
            </a:endParaRPr>
          </a:p>
          <a:p>
            <a:endParaRPr lang="fr-FR" altLang="fr-FR" sz="1800" b="1" dirty="0">
              <a:solidFill>
                <a:schemeClr val="tx1">
                  <a:lumMod val="65000"/>
                  <a:lumOff val="35000"/>
                </a:schemeClr>
              </a:solidFill>
            </a:endParaRPr>
          </a:p>
          <a:p>
            <a:endParaRPr lang="fr-FR" dirty="0"/>
          </a:p>
        </p:txBody>
      </p:sp>
      <p:pic>
        <p:nvPicPr>
          <p:cNvPr id="7" name="Image 6">
            <a:extLst>
              <a:ext uri="{FF2B5EF4-FFF2-40B4-BE49-F238E27FC236}">
                <a16:creationId xmlns:a16="http://schemas.microsoft.com/office/drawing/2014/main" id="{6832AE7D-19F7-483C-A56C-88202F3C1226}"/>
              </a:ext>
            </a:extLst>
          </p:cNvPr>
          <p:cNvPicPr>
            <a:picLocks noChangeAspect="1"/>
          </p:cNvPicPr>
          <p:nvPr/>
        </p:nvPicPr>
        <p:blipFill>
          <a:blip r:embed="rId3"/>
          <a:stretch>
            <a:fillRect/>
          </a:stretch>
        </p:blipFill>
        <p:spPr>
          <a:xfrm>
            <a:off x="3152503" y="2623478"/>
            <a:ext cx="4260431" cy="2560791"/>
          </a:xfrm>
          <a:prstGeom prst="rect">
            <a:avLst/>
          </a:prstGeom>
        </p:spPr>
      </p:pic>
    </p:spTree>
    <p:extLst>
      <p:ext uri="{BB962C8B-B14F-4D97-AF65-F5344CB8AC3E}">
        <p14:creationId xmlns:p14="http://schemas.microsoft.com/office/powerpoint/2010/main" val="1613741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B2760FD2-50BD-4E9F-BFC2-E80B1BD69BCC}"/>
              </a:ext>
            </a:extLst>
          </p:cNvPr>
          <p:cNvSpPr>
            <a:spLocks noGrp="1"/>
          </p:cNvSpPr>
          <p:nvPr>
            <p:ph type="title"/>
          </p:nvPr>
        </p:nvSpPr>
        <p:spPr>
          <a:xfrm>
            <a:off x="777240" y="392692"/>
            <a:ext cx="10515600" cy="1325563"/>
          </a:xfrm>
        </p:spPr>
        <p:txBody>
          <a:bodyPr/>
          <a:lstStyle/>
          <a:p>
            <a:r>
              <a:rPr lang="fr-FR" sz="3000" dirty="0" err="1"/>
              <a:t>Historical</a:t>
            </a:r>
            <a:r>
              <a:rPr lang="fr-FR" sz="3000" dirty="0"/>
              <a:t> spread ?</a:t>
            </a:r>
          </a:p>
        </p:txBody>
      </p:sp>
      <p:sp>
        <p:nvSpPr>
          <p:cNvPr id="8" name="Espace réservé du contenu 2">
            <a:extLst>
              <a:ext uri="{FF2B5EF4-FFF2-40B4-BE49-F238E27FC236}">
                <a16:creationId xmlns:a16="http://schemas.microsoft.com/office/drawing/2014/main" id="{DFA18C44-61A9-4AEB-8CA8-81CBD746F44B}"/>
              </a:ext>
            </a:extLst>
          </p:cNvPr>
          <p:cNvSpPr>
            <a:spLocks noGrp="1"/>
          </p:cNvSpPr>
          <p:nvPr>
            <p:ph idx="1"/>
          </p:nvPr>
        </p:nvSpPr>
        <p:spPr>
          <a:xfrm>
            <a:off x="777240" y="1442447"/>
            <a:ext cx="10515600" cy="4351338"/>
          </a:xfrm>
        </p:spPr>
        <p:txBody>
          <a:bodyPr/>
          <a:lstStyle/>
          <a:p>
            <a:r>
              <a:rPr lang="fr-FR" altLang="fr-FR" sz="1800" b="1" dirty="0" err="1">
                <a:solidFill>
                  <a:schemeClr val="tx1">
                    <a:lumMod val="65000"/>
                    <a:lumOff val="35000"/>
                  </a:schemeClr>
                </a:solidFill>
              </a:rPr>
              <a:t>Eonia</a:t>
            </a:r>
            <a:r>
              <a:rPr lang="fr-FR" altLang="fr-FR" sz="1800" b="1" dirty="0">
                <a:solidFill>
                  <a:schemeClr val="tx1">
                    <a:lumMod val="65000"/>
                    <a:lumOff val="35000"/>
                  </a:schemeClr>
                </a:solidFill>
              </a:rPr>
              <a:t> spread vs €STR has been </a:t>
            </a:r>
            <a:r>
              <a:rPr lang="fr-FR" altLang="fr-FR" sz="1800" b="1" dirty="0" err="1">
                <a:solidFill>
                  <a:schemeClr val="tx1">
                    <a:lumMod val="65000"/>
                    <a:lumOff val="35000"/>
                  </a:schemeClr>
                </a:solidFill>
              </a:rPr>
              <a:t>fixed</a:t>
            </a:r>
            <a:r>
              <a:rPr lang="fr-FR" altLang="fr-FR" sz="1800" b="1" dirty="0">
                <a:solidFill>
                  <a:schemeClr val="tx1">
                    <a:lumMod val="65000"/>
                    <a:lumOff val="35000"/>
                  </a:schemeClr>
                </a:solidFill>
              </a:rPr>
              <a:t> at 8,5pb </a:t>
            </a:r>
            <a:r>
              <a:rPr lang="fr-FR" altLang="fr-FR" sz="1800" b="1" dirty="0" err="1">
                <a:solidFill>
                  <a:schemeClr val="tx1">
                    <a:lumMod val="65000"/>
                    <a:lumOff val="35000"/>
                  </a:schemeClr>
                </a:solidFill>
              </a:rPr>
              <a:t>based</a:t>
            </a:r>
            <a:r>
              <a:rPr lang="fr-FR" altLang="fr-FR" sz="1800" b="1" dirty="0">
                <a:solidFill>
                  <a:schemeClr val="tx1">
                    <a:lumMod val="65000"/>
                    <a:lumOff val="35000"/>
                  </a:schemeClr>
                </a:solidFill>
              </a:rPr>
              <a:t> </a:t>
            </a:r>
            <a:r>
              <a:rPr lang="en-US" altLang="fr-FR" sz="1800" b="1" dirty="0">
                <a:solidFill>
                  <a:schemeClr val="tx1">
                    <a:lumMod val="65000"/>
                    <a:lumOff val="35000"/>
                  </a:schemeClr>
                </a:solidFill>
              </a:rPr>
              <a:t>on the basis of daily </a:t>
            </a:r>
            <a:r>
              <a:rPr lang="en-US" altLang="fr-FR" sz="1800" b="1" dirty="0" err="1">
                <a:solidFill>
                  <a:schemeClr val="tx1">
                    <a:lumMod val="65000"/>
                    <a:lumOff val="35000"/>
                  </a:schemeClr>
                </a:solidFill>
              </a:rPr>
              <a:t>Eonia</a:t>
            </a:r>
            <a:r>
              <a:rPr lang="en-US" altLang="fr-FR" sz="1800" b="1" dirty="0">
                <a:solidFill>
                  <a:schemeClr val="tx1">
                    <a:lumMod val="65000"/>
                    <a:lumOff val="35000"/>
                  </a:schemeClr>
                </a:solidFill>
              </a:rPr>
              <a:t> and pre-€STR data from 17 April 2018 to 16 April 2019</a:t>
            </a:r>
            <a:endParaRPr lang="en-US" altLang="fr-FR" b="1" dirty="0">
              <a:solidFill>
                <a:schemeClr val="tx1">
                  <a:lumMod val="65000"/>
                  <a:lumOff val="35000"/>
                </a:schemeClr>
              </a:solidFill>
            </a:endParaRPr>
          </a:p>
          <a:p>
            <a:r>
              <a:rPr lang="en-US" altLang="fr-FR" sz="1800" b="1" dirty="0">
                <a:solidFill>
                  <a:schemeClr val="tx1">
                    <a:lumMod val="65000"/>
                    <a:lumOff val="35000"/>
                  </a:schemeClr>
                </a:solidFill>
              </a:rPr>
              <a:t>B</a:t>
            </a:r>
            <a:r>
              <a:rPr lang="fr-FR" altLang="fr-FR" sz="1800" b="1" dirty="0">
                <a:solidFill>
                  <a:schemeClr val="tx1">
                    <a:lumMod val="65000"/>
                    <a:lumOff val="35000"/>
                  </a:schemeClr>
                </a:solidFill>
              </a:rPr>
              <a:t>ut can </a:t>
            </a:r>
            <a:r>
              <a:rPr lang="fr-FR" altLang="fr-FR" sz="1800" b="1" dirty="0" err="1">
                <a:solidFill>
                  <a:schemeClr val="tx1">
                    <a:lumMod val="65000"/>
                    <a:lumOff val="35000"/>
                  </a:schemeClr>
                </a:solidFill>
              </a:rPr>
              <a:t>we</a:t>
            </a:r>
            <a:r>
              <a:rPr lang="fr-FR" altLang="fr-FR" sz="1800" b="1" dirty="0">
                <a:solidFill>
                  <a:schemeClr val="tx1">
                    <a:lumMod val="65000"/>
                    <a:lumOff val="35000"/>
                  </a:schemeClr>
                </a:solidFill>
              </a:rPr>
              <a:t> use spread to </a:t>
            </a:r>
            <a:r>
              <a:rPr lang="fr-FR" altLang="fr-FR" sz="1800" b="1" dirty="0" err="1">
                <a:solidFill>
                  <a:schemeClr val="tx1">
                    <a:lumMod val="65000"/>
                    <a:lumOff val="35000"/>
                  </a:schemeClr>
                </a:solidFill>
              </a:rPr>
              <a:t>adjust</a:t>
            </a:r>
            <a:r>
              <a:rPr lang="fr-FR" altLang="fr-FR" sz="1800" b="1" dirty="0">
                <a:solidFill>
                  <a:schemeClr val="tx1">
                    <a:lumMod val="65000"/>
                    <a:lumOff val="35000"/>
                  </a:schemeClr>
                </a:solidFill>
              </a:rPr>
              <a:t> Euribor vs €</a:t>
            </a:r>
            <a:r>
              <a:rPr lang="fr-FR" altLang="fr-FR" sz="1800" b="1" dirty="0" err="1">
                <a:solidFill>
                  <a:schemeClr val="tx1">
                    <a:lumMod val="65000"/>
                    <a:lumOff val="35000"/>
                  </a:schemeClr>
                </a:solidFill>
              </a:rPr>
              <a:t>str</a:t>
            </a:r>
            <a:r>
              <a:rPr lang="fr-FR" altLang="fr-FR" sz="1800" b="1" dirty="0">
                <a:solidFill>
                  <a:schemeClr val="tx1">
                    <a:lumMod val="65000"/>
                    <a:lumOff val="35000"/>
                  </a:schemeClr>
                </a:solidFill>
              </a:rPr>
              <a:t> or </a:t>
            </a:r>
            <a:r>
              <a:rPr lang="fr-FR" altLang="fr-FR" sz="1800" b="1" dirty="0" err="1">
                <a:solidFill>
                  <a:schemeClr val="tx1">
                    <a:lumMod val="65000"/>
                    <a:lumOff val="35000"/>
                  </a:schemeClr>
                </a:solidFill>
              </a:rPr>
              <a:t>Libor</a:t>
            </a:r>
            <a:r>
              <a:rPr lang="fr-FR" altLang="fr-FR" sz="1800" b="1" dirty="0">
                <a:solidFill>
                  <a:schemeClr val="tx1">
                    <a:lumMod val="65000"/>
                    <a:lumOff val="35000"/>
                  </a:schemeClr>
                </a:solidFill>
              </a:rPr>
              <a:t> vs Sonia? </a:t>
            </a:r>
          </a:p>
          <a:p>
            <a:pPr marL="0" indent="0">
              <a:buNone/>
            </a:pPr>
            <a:r>
              <a:rPr lang="fr-FR" altLang="fr-FR" sz="1800" b="1" dirty="0">
                <a:solidFill>
                  <a:schemeClr val="tx1">
                    <a:lumMod val="65000"/>
                    <a:lumOff val="35000"/>
                  </a:schemeClr>
                </a:solidFill>
              </a:rPr>
              <a:t>ISDA </a:t>
            </a:r>
            <a:r>
              <a:rPr lang="fr-FR" altLang="fr-FR" sz="1800" b="1" dirty="0" err="1">
                <a:solidFill>
                  <a:schemeClr val="tx1">
                    <a:lumMod val="65000"/>
                    <a:lumOff val="35000"/>
                  </a:schemeClr>
                </a:solidFill>
              </a:rPr>
              <a:t>proposed</a:t>
            </a:r>
            <a:r>
              <a:rPr lang="fr-FR" altLang="fr-FR" sz="1800" b="1" dirty="0">
                <a:solidFill>
                  <a:schemeClr val="tx1">
                    <a:lumMod val="65000"/>
                    <a:lumOff val="35000"/>
                  </a:schemeClr>
                </a:solidFill>
              </a:rPr>
              <a:t> a 5 </a:t>
            </a:r>
            <a:r>
              <a:rPr lang="fr-FR" altLang="fr-FR" sz="1800" b="1" dirty="0" err="1">
                <a:solidFill>
                  <a:schemeClr val="tx1">
                    <a:lumMod val="65000"/>
                    <a:lumOff val="35000"/>
                  </a:schemeClr>
                </a:solidFill>
              </a:rPr>
              <a:t>year</a:t>
            </a:r>
            <a:r>
              <a:rPr lang="fr-FR" altLang="fr-FR" sz="1800" b="1" dirty="0">
                <a:solidFill>
                  <a:schemeClr val="tx1">
                    <a:lumMod val="65000"/>
                    <a:lumOff val="35000"/>
                  </a:schemeClr>
                </a:solidFill>
              </a:rPr>
              <a:t> </a:t>
            </a:r>
            <a:r>
              <a:rPr lang="fr-FR" altLang="fr-FR" sz="1800" b="1" dirty="0" err="1">
                <a:solidFill>
                  <a:schemeClr val="tx1">
                    <a:lumMod val="65000"/>
                    <a:lumOff val="35000"/>
                  </a:schemeClr>
                </a:solidFill>
              </a:rPr>
              <a:t>period</a:t>
            </a:r>
            <a:r>
              <a:rPr lang="fr-FR" altLang="fr-FR" sz="1800" b="1" dirty="0">
                <a:solidFill>
                  <a:schemeClr val="tx1">
                    <a:lumMod val="65000"/>
                    <a:lumOff val="35000"/>
                  </a:schemeClr>
                </a:solidFill>
              </a:rPr>
              <a:t> for </a:t>
            </a:r>
            <a:r>
              <a:rPr lang="fr-FR" altLang="fr-FR" sz="1800" b="1" dirty="0" err="1">
                <a:solidFill>
                  <a:schemeClr val="tx1">
                    <a:lumMod val="65000"/>
                    <a:lumOff val="35000"/>
                  </a:schemeClr>
                </a:solidFill>
              </a:rPr>
              <a:t>Libor</a:t>
            </a:r>
            <a:r>
              <a:rPr lang="fr-FR" altLang="fr-FR" sz="1800" b="1" dirty="0">
                <a:solidFill>
                  <a:schemeClr val="tx1">
                    <a:lumMod val="65000"/>
                    <a:lumOff val="35000"/>
                  </a:schemeClr>
                </a:solidFill>
              </a:rPr>
              <a:t> </a:t>
            </a:r>
            <a:r>
              <a:rPr lang="fr-FR" altLang="fr-FR" sz="1800" b="1" dirty="0" err="1">
                <a:solidFill>
                  <a:schemeClr val="tx1">
                    <a:lumMod val="65000"/>
                    <a:lumOff val="35000"/>
                  </a:schemeClr>
                </a:solidFill>
              </a:rPr>
              <a:t>fallback</a:t>
            </a:r>
            <a:r>
              <a:rPr lang="fr-FR" altLang="fr-FR" sz="1800" b="1" dirty="0">
                <a:solidFill>
                  <a:schemeClr val="tx1">
                    <a:lumMod val="65000"/>
                    <a:lumOff val="35000"/>
                  </a:schemeClr>
                </a:solidFill>
              </a:rPr>
              <a:t> but </a:t>
            </a:r>
            <a:r>
              <a:rPr lang="fr-FR" altLang="fr-FR" sz="1800" b="1" dirty="0" err="1">
                <a:solidFill>
                  <a:schemeClr val="tx1">
                    <a:lumMod val="65000"/>
                    <a:lumOff val="35000"/>
                  </a:schemeClr>
                </a:solidFill>
              </a:rPr>
              <a:t>recent</a:t>
            </a:r>
            <a:r>
              <a:rPr lang="fr-FR" altLang="fr-FR" sz="1800" b="1" dirty="0">
                <a:solidFill>
                  <a:schemeClr val="tx1">
                    <a:lumMod val="65000"/>
                    <a:lumOff val="35000"/>
                  </a:schemeClr>
                </a:solidFill>
              </a:rPr>
              <a:t> </a:t>
            </a:r>
            <a:r>
              <a:rPr lang="fr-FR" altLang="fr-FR" sz="1800" b="1" dirty="0" err="1">
                <a:solidFill>
                  <a:schemeClr val="tx1">
                    <a:lumMod val="65000"/>
                    <a:lumOff val="35000"/>
                  </a:schemeClr>
                </a:solidFill>
              </a:rPr>
              <a:t>crisis</a:t>
            </a:r>
            <a:r>
              <a:rPr lang="fr-FR" altLang="fr-FR" sz="1800" b="1" dirty="0">
                <a:solidFill>
                  <a:schemeClr val="tx1">
                    <a:lumMod val="65000"/>
                    <a:lumOff val="35000"/>
                  </a:schemeClr>
                </a:solidFill>
              </a:rPr>
              <a:t> </a:t>
            </a:r>
            <a:r>
              <a:rPr lang="fr-FR" altLang="fr-FR" sz="1800" b="1" dirty="0" err="1">
                <a:solidFill>
                  <a:schemeClr val="tx1">
                    <a:lumMod val="65000"/>
                    <a:lumOff val="35000"/>
                  </a:schemeClr>
                </a:solidFill>
              </a:rPr>
              <a:t>could</a:t>
            </a:r>
            <a:r>
              <a:rPr lang="fr-FR" altLang="fr-FR" sz="1800" b="1" dirty="0">
                <a:solidFill>
                  <a:schemeClr val="tx1">
                    <a:lumMod val="65000"/>
                    <a:lumOff val="35000"/>
                  </a:schemeClr>
                </a:solidFill>
              </a:rPr>
              <a:t> </a:t>
            </a:r>
            <a:r>
              <a:rPr lang="fr-FR" altLang="fr-FR" sz="1800" b="1" dirty="0" err="1">
                <a:solidFill>
                  <a:schemeClr val="tx1">
                    <a:lumMod val="65000"/>
                    <a:lumOff val="35000"/>
                  </a:schemeClr>
                </a:solidFill>
              </a:rPr>
              <a:t>introduce</a:t>
            </a:r>
            <a:r>
              <a:rPr lang="fr-FR" altLang="fr-FR" sz="1800" b="1" dirty="0">
                <a:solidFill>
                  <a:schemeClr val="tx1">
                    <a:lumMod val="65000"/>
                    <a:lumOff val="35000"/>
                  </a:schemeClr>
                </a:solidFill>
              </a:rPr>
              <a:t> a permanent spread </a:t>
            </a:r>
            <a:r>
              <a:rPr lang="fr-FR" altLang="fr-FR" sz="1800" b="1" dirty="0" err="1">
                <a:solidFill>
                  <a:schemeClr val="tx1">
                    <a:lumMod val="65000"/>
                    <a:lumOff val="35000"/>
                  </a:schemeClr>
                </a:solidFill>
              </a:rPr>
              <a:t>that</a:t>
            </a:r>
            <a:r>
              <a:rPr lang="fr-FR" altLang="fr-FR" sz="1800" b="1" dirty="0">
                <a:solidFill>
                  <a:schemeClr val="tx1">
                    <a:lumMod val="65000"/>
                    <a:lumOff val="35000"/>
                  </a:schemeClr>
                </a:solidFill>
              </a:rPr>
              <a:t> have to </a:t>
            </a:r>
            <a:r>
              <a:rPr lang="fr-FR" altLang="fr-FR" sz="1800" b="1" dirty="0" err="1">
                <a:solidFill>
                  <a:schemeClr val="tx1">
                    <a:lumMod val="65000"/>
                    <a:lumOff val="35000"/>
                  </a:schemeClr>
                </a:solidFill>
              </a:rPr>
              <a:t>be</a:t>
            </a:r>
            <a:r>
              <a:rPr lang="fr-FR" altLang="fr-FR" sz="1800" b="1" dirty="0">
                <a:solidFill>
                  <a:schemeClr val="tx1">
                    <a:lumMod val="65000"/>
                    <a:lumOff val="35000"/>
                  </a:schemeClr>
                </a:solidFill>
              </a:rPr>
              <a:t> </a:t>
            </a:r>
            <a:r>
              <a:rPr lang="fr-FR" altLang="fr-FR" sz="1800" b="1" dirty="0" err="1">
                <a:solidFill>
                  <a:schemeClr val="tx1">
                    <a:lumMod val="65000"/>
                    <a:lumOff val="35000"/>
                  </a:schemeClr>
                </a:solidFill>
              </a:rPr>
              <a:t>discuss</a:t>
            </a:r>
            <a:r>
              <a:rPr lang="fr-FR" altLang="fr-FR" sz="1800" b="1" dirty="0">
                <a:solidFill>
                  <a:schemeClr val="tx1">
                    <a:lumMod val="65000"/>
                    <a:lumOff val="35000"/>
                  </a:schemeClr>
                </a:solidFill>
              </a:rPr>
              <a:t>.</a:t>
            </a:r>
          </a:p>
          <a:p>
            <a:endParaRPr lang="en-US" altLang="fr-FR" sz="1800" b="1" dirty="0">
              <a:solidFill>
                <a:schemeClr val="tx1">
                  <a:lumMod val="65000"/>
                  <a:lumOff val="35000"/>
                </a:schemeClr>
              </a:solidFill>
            </a:endParaRPr>
          </a:p>
          <a:p>
            <a:endParaRPr lang="fr-FR" dirty="0"/>
          </a:p>
          <a:p>
            <a:endParaRPr lang="fr-FR" dirty="0"/>
          </a:p>
          <a:p>
            <a:endParaRPr lang="fr-FR" dirty="0"/>
          </a:p>
          <a:p>
            <a:endParaRPr lang="fr-FR" dirty="0"/>
          </a:p>
          <a:p>
            <a:endParaRPr lang="fr-FR" dirty="0"/>
          </a:p>
          <a:p>
            <a:pPr lvl="2"/>
            <a:endParaRPr lang="fr-FR" sz="200" dirty="0"/>
          </a:p>
          <a:p>
            <a:pPr lvl="2"/>
            <a:endParaRPr lang="fr-FR" sz="200" dirty="0"/>
          </a:p>
          <a:p>
            <a:pPr lvl="2"/>
            <a:endParaRPr lang="fr-FR" sz="200" dirty="0"/>
          </a:p>
          <a:p>
            <a:pPr lvl="2"/>
            <a:endParaRPr lang="fr-FR" sz="200" dirty="0"/>
          </a:p>
          <a:p>
            <a:pPr lvl="2"/>
            <a:endParaRPr lang="fr-FR" sz="200" dirty="0"/>
          </a:p>
          <a:p>
            <a:pPr lvl="2"/>
            <a:endParaRPr lang="fr-FR" sz="200" dirty="0"/>
          </a:p>
          <a:p>
            <a:pPr lvl="2"/>
            <a:endParaRPr lang="fr-FR" sz="200" dirty="0"/>
          </a:p>
          <a:p>
            <a:pPr lvl="2"/>
            <a:endParaRPr lang="fr-FR" sz="200" dirty="0"/>
          </a:p>
          <a:p>
            <a:pPr marL="914400" lvl="2" indent="0">
              <a:buNone/>
            </a:pPr>
            <a:r>
              <a:rPr lang="fr-FR" sz="200" dirty="0"/>
              <a:t>			</a:t>
            </a:r>
            <a:r>
              <a:rPr lang="en-US" sz="1000" i="1" dirty="0"/>
              <a:t>Source: Bloomberg</a:t>
            </a:r>
            <a:endParaRPr lang="fr-FR" sz="1000" i="1" dirty="0"/>
          </a:p>
          <a:p>
            <a:pPr marL="914400" lvl="2" indent="0">
              <a:buNone/>
            </a:pPr>
            <a:endParaRPr lang="fr-FR" sz="1000" dirty="0"/>
          </a:p>
        </p:txBody>
      </p:sp>
      <p:sp>
        <p:nvSpPr>
          <p:cNvPr id="9" name="Titre 1">
            <a:extLst>
              <a:ext uri="{FF2B5EF4-FFF2-40B4-BE49-F238E27FC236}">
                <a16:creationId xmlns:a16="http://schemas.microsoft.com/office/drawing/2014/main" id="{FA6F6C88-B844-4735-A461-3CB323EB31E0}"/>
              </a:ext>
            </a:extLst>
          </p:cNvPr>
          <p:cNvSpPr txBox="1">
            <a:spLocks/>
          </p:cNvSpPr>
          <p:nvPr/>
        </p:nvSpPr>
        <p:spPr bwMode="auto">
          <a:xfrm>
            <a:off x="2518954" y="2793396"/>
            <a:ext cx="5954486" cy="110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b="1" kern="1200">
                <a:solidFill>
                  <a:srgbClr val="00457C"/>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9pPr>
          </a:lstStyle>
          <a:p>
            <a:r>
              <a:rPr lang="fr-FR" sz="2400" dirty="0"/>
              <a:t>€</a:t>
            </a:r>
            <a:r>
              <a:rPr lang="fr-FR" sz="2400" dirty="0" err="1"/>
              <a:t>str</a:t>
            </a:r>
            <a:r>
              <a:rPr lang="fr-FR" sz="2400" dirty="0"/>
              <a:t> 1Yr swap vs Euribor</a:t>
            </a:r>
            <a:r>
              <a:rPr lang="fr-FR" sz="2400" baseline="-25000" dirty="0"/>
              <a:t>3month</a:t>
            </a:r>
            <a:r>
              <a:rPr lang="fr-FR" sz="2400" dirty="0"/>
              <a:t> 1Yr swap</a:t>
            </a:r>
            <a:r>
              <a:rPr lang="fr-FR" dirty="0"/>
              <a:t/>
            </a:r>
            <a:br>
              <a:rPr lang="fr-FR" dirty="0"/>
            </a:br>
            <a:endParaRPr lang="fr-FR" sz="1800" dirty="0"/>
          </a:p>
        </p:txBody>
      </p:sp>
      <p:pic>
        <p:nvPicPr>
          <p:cNvPr id="10" name="Image 9">
            <a:extLst>
              <a:ext uri="{FF2B5EF4-FFF2-40B4-BE49-F238E27FC236}">
                <a16:creationId xmlns:a16="http://schemas.microsoft.com/office/drawing/2014/main" id="{80E793A4-A8BE-49A4-A348-31A65348EB7B}"/>
              </a:ext>
            </a:extLst>
          </p:cNvPr>
          <p:cNvPicPr>
            <a:picLocks noChangeAspect="1"/>
          </p:cNvPicPr>
          <p:nvPr/>
        </p:nvPicPr>
        <p:blipFill>
          <a:blip r:embed="rId3"/>
          <a:stretch>
            <a:fillRect/>
          </a:stretch>
        </p:blipFill>
        <p:spPr>
          <a:xfrm>
            <a:off x="2518954" y="3394891"/>
            <a:ext cx="5924648" cy="3158635"/>
          </a:xfrm>
          <a:prstGeom prst="rect">
            <a:avLst/>
          </a:prstGeom>
        </p:spPr>
      </p:pic>
    </p:spTree>
    <p:extLst>
      <p:ext uri="{BB962C8B-B14F-4D97-AF65-F5344CB8AC3E}">
        <p14:creationId xmlns:p14="http://schemas.microsoft.com/office/powerpoint/2010/main" val="3574085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8"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65125"/>
            <a:ext cx="10515600" cy="1325563"/>
          </a:xfrm>
        </p:spPr>
        <p:txBody>
          <a:bodyPr/>
          <a:lstStyle/>
          <a:p>
            <a:pPr eaLnBrk="1" hangingPunct="1"/>
            <a:r>
              <a:rPr lang="fr-FR" sz="3000" dirty="0"/>
              <a:t>Agenda</a:t>
            </a:r>
            <a:endParaRPr lang="fr-FR" altLang="fr-FR" sz="3000" dirty="0"/>
          </a:p>
        </p:txBody>
      </p:sp>
      <p:sp>
        <p:nvSpPr>
          <p:cNvPr id="9" name="Espace réservé du contenu 2">
            <a:extLst>
              <a:ext uri="{FF2B5EF4-FFF2-40B4-BE49-F238E27FC236}">
                <a16:creationId xmlns:a16="http://schemas.microsoft.com/office/drawing/2014/main" id="{388E9091-3B90-4D26-A52A-E07572F6EAC4}"/>
              </a:ext>
            </a:extLst>
          </p:cNvPr>
          <p:cNvSpPr>
            <a:spLocks noGrp="1" noChangeArrowheads="1"/>
          </p:cNvSpPr>
          <p:nvPr>
            <p:ph idx="1"/>
          </p:nvPr>
        </p:nvSpPr>
        <p:spPr>
          <a:xfrm>
            <a:off x="838200" y="1503405"/>
            <a:ext cx="10515600" cy="4351338"/>
          </a:xfrm>
        </p:spPr>
        <p:txBody>
          <a:bodyPr/>
          <a:lstStyle/>
          <a:p>
            <a:pPr marL="514350" indent="-514350" algn="just">
              <a:buFont typeface="+mj-lt"/>
              <a:buAutoNum type="arabicPeriod"/>
            </a:pPr>
            <a:r>
              <a:rPr lang="en-US" altLang="fr-FR" b="1" dirty="0">
                <a:solidFill>
                  <a:schemeClr val="bg2">
                    <a:lumMod val="90000"/>
                  </a:schemeClr>
                </a:solidFill>
              </a:rPr>
              <a:t>Interbank rates</a:t>
            </a:r>
          </a:p>
          <a:p>
            <a:pPr marL="514350" indent="-514350" algn="just">
              <a:buFont typeface="+mj-lt"/>
              <a:buAutoNum type="arabicPeriod"/>
            </a:pPr>
            <a:r>
              <a:rPr lang="en-US" altLang="fr-FR" b="1" dirty="0">
                <a:solidFill>
                  <a:schemeClr val="bg2">
                    <a:lumMod val="90000"/>
                  </a:schemeClr>
                </a:solidFill>
              </a:rPr>
              <a:t>The need for a reform</a:t>
            </a:r>
          </a:p>
          <a:p>
            <a:pPr marL="514350" indent="-514350" algn="just">
              <a:buFont typeface="+mj-lt"/>
              <a:buAutoNum type="arabicPeriod"/>
            </a:pPr>
            <a:r>
              <a:rPr lang="en-US" altLang="fr-FR" b="1" dirty="0">
                <a:solidFill>
                  <a:schemeClr val="bg2">
                    <a:lumMod val="90000"/>
                  </a:schemeClr>
                </a:solidFill>
              </a:rPr>
              <a:t>The European reform</a:t>
            </a:r>
          </a:p>
          <a:p>
            <a:pPr marL="514350" indent="-514350" algn="just">
              <a:buFont typeface="+mj-lt"/>
              <a:buAutoNum type="arabicPeriod"/>
            </a:pPr>
            <a:r>
              <a:rPr lang="en-US" altLang="fr-FR" b="1" dirty="0">
                <a:solidFill>
                  <a:schemeClr val="bg2">
                    <a:lumMod val="90000"/>
                  </a:schemeClr>
                </a:solidFill>
              </a:rPr>
              <a:t>The other countries</a:t>
            </a:r>
          </a:p>
          <a:p>
            <a:pPr marL="514350" indent="-514350" algn="just">
              <a:buFont typeface="+mj-lt"/>
              <a:buAutoNum type="arabicPeriod"/>
            </a:pPr>
            <a:r>
              <a:rPr lang="en-US" altLang="fr-FR" b="1" dirty="0">
                <a:solidFill>
                  <a:schemeClr val="tx2"/>
                </a:solidFill>
              </a:rPr>
              <a:t>The regulatory reform in insurance</a:t>
            </a:r>
          </a:p>
          <a:p>
            <a:pPr marL="514350" indent="-514350" algn="just">
              <a:buFont typeface="+mj-lt"/>
              <a:buAutoNum type="arabicPeriod"/>
            </a:pPr>
            <a:r>
              <a:rPr lang="en-US" altLang="fr-FR" b="1" dirty="0">
                <a:solidFill>
                  <a:schemeClr val="bg2">
                    <a:lumMod val="90000"/>
                  </a:schemeClr>
                </a:solidFill>
              </a:rPr>
              <a:t>Be continued…</a:t>
            </a:r>
          </a:p>
        </p:txBody>
      </p:sp>
    </p:spTree>
    <p:extLst>
      <p:ext uri="{BB962C8B-B14F-4D97-AF65-F5344CB8AC3E}">
        <p14:creationId xmlns:p14="http://schemas.microsoft.com/office/powerpoint/2010/main" val="3803309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65125"/>
            <a:ext cx="10515600" cy="1325563"/>
          </a:xfrm>
        </p:spPr>
        <p:txBody>
          <a:bodyPr/>
          <a:lstStyle/>
          <a:p>
            <a:r>
              <a:rPr lang="en-US" sz="3000" dirty="0"/>
              <a:t>Regulatory</a:t>
            </a:r>
            <a:r>
              <a:rPr lang="fr-FR" sz="3000" dirty="0"/>
              <a:t> </a:t>
            </a:r>
            <a:r>
              <a:rPr lang="en-US" sz="3000" dirty="0"/>
              <a:t>developments</a:t>
            </a:r>
            <a:endParaRPr lang="en-US" sz="3000" dirty="0">
              <a:latin typeface="Arial Narrow" panose="020B0606020202030204" pitchFamily="34" charset="0"/>
            </a:endParaRPr>
          </a:p>
        </p:txBody>
      </p:sp>
      <mc:AlternateContent xmlns:mc="http://schemas.openxmlformats.org/markup-compatibility/2006" xmlns:a14="http://schemas.microsoft.com/office/drawing/2010/main">
        <mc:Choice Requires="a14">
          <p:sp>
            <p:nvSpPr>
              <p:cNvPr id="5" name="Espace réservé du contenu 1"/>
              <p:cNvSpPr>
                <a:spLocks noGrp="1"/>
              </p:cNvSpPr>
              <p:nvPr>
                <p:ph idx="1"/>
              </p:nvPr>
            </p:nvSpPr>
            <p:spPr>
              <a:xfrm>
                <a:off x="846584" y="1529534"/>
                <a:ext cx="10515600" cy="4351338"/>
              </a:xfrm>
            </p:spPr>
            <p:txBody>
              <a:bodyPr/>
              <a:lstStyle/>
              <a:p>
                <a:pPr marL="180000" lvl="2" indent="0" algn="just">
                  <a:spcBef>
                    <a:spcPts val="600"/>
                  </a:spcBef>
                  <a:spcAft>
                    <a:spcPts val="300"/>
                  </a:spcAft>
                  <a:buNone/>
                </a:pPr>
                <a:r>
                  <a:rPr lang="en-US" dirty="0">
                    <a:cs typeface="Arial" charset="0"/>
                  </a:rPr>
                  <a:t>Under Solvency II, the technical provisions are based on the Best Estimate:</a:t>
                </a:r>
              </a:p>
              <a:p>
                <a:pPr marL="562909" lvl="2" indent="0" algn="just">
                  <a:spcBef>
                    <a:spcPts val="600"/>
                  </a:spcBef>
                  <a:spcAft>
                    <a:spcPts val="300"/>
                  </a:spcAft>
                  <a:buNone/>
                </a:pPr>
                <a14:m>
                  <m:oMathPara xmlns:m="http://schemas.openxmlformats.org/officeDocument/2006/math">
                    <m:oMathParaPr>
                      <m:jc m:val="centerGroup"/>
                    </m:oMathParaPr>
                    <m:oMath xmlns:m="http://schemas.openxmlformats.org/officeDocument/2006/math">
                      <m:r>
                        <a:rPr lang="fr-FR" sz="1600" i="1">
                          <a:latin typeface="Cambria Math" panose="02040503050406030204" pitchFamily="18" charset="0"/>
                          <a:cs typeface="Arial" charset="0"/>
                        </a:rPr>
                        <m:t>𝐵𝐸</m:t>
                      </m:r>
                      <m:r>
                        <a:rPr lang="fr-FR" sz="1600" i="1">
                          <a:latin typeface="Cambria Math" panose="02040503050406030204" pitchFamily="18" charset="0"/>
                          <a:cs typeface="Arial" charset="0"/>
                        </a:rPr>
                        <m:t>=</m:t>
                      </m:r>
                      <m:f>
                        <m:fPr>
                          <m:ctrlPr>
                            <a:rPr lang="fr-FR" sz="1600" i="1">
                              <a:latin typeface="Cambria Math" panose="02040503050406030204" pitchFamily="18" charset="0"/>
                              <a:cs typeface="Arial" charset="0"/>
                            </a:rPr>
                          </m:ctrlPr>
                        </m:fPr>
                        <m:num>
                          <m:r>
                            <a:rPr lang="fr-FR" sz="1600" i="1">
                              <a:latin typeface="Cambria Math" panose="02040503050406030204" pitchFamily="18" charset="0"/>
                              <a:cs typeface="Arial" charset="0"/>
                            </a:rPr>
                            <m:t>1</m:t>
                          </m:r>
                        </m:num>
                        <m:den>
                          <m:r>
                            <a:rPr lang="fr-FR" sz="1600" i="1">
                              <a:latin typeface="Cambria Math" panose="02040503050406030204" pitchFamily="18" charset="0"/>
                              <a:cs typeface="Arial" charset="0"/>
                            </a:rPr>
                            <m:t>1000</m:t>
                          </m:r>
                        </m:den>
                      </m:f>
                      <m:r>
                        <a:rPr lang="fr-FR" sz="1600" i="1">
                          <a:latin typeface="Cambria Math" panose="02040503050406030204" pitchFamily="18" charset="0"/>
                          <a:ea typeface="Cambria Math" panose="02040503050406030204" pitchFamily="18" charset="0"/>
                          <a:cs typeface="Arial" charset="0"/>
                        </a:rPr>
                        <m:t>×</m:t>
                      </m:r>
                      <m:nary>
                        <m:naryPr>
                          <m:chr m:val="∑"/>
                          <m:ctrlPr>
                            <a:rPr lang="fr-FR" sz="1600" i="1">
                              <a:latin typeface="Cambria Math" panose="02040503050406030204" pitchFamily="18" charset="0"/>
                              <a:cs typeface="Arial" charset="0"/>
                            </a:rPr>
                          </m:ctrlPr>
                        </m:naryPr>
                        <m:sub>
                          <m:r>
                            <m:rPr>
                              <m:brk m:alnAt="23"/>
                            </m:rPr>
                            <a:rPr lang="fr-FR" sz="1600" i="1">
                              <a:latin typeface="Cambria Math" panose="02040503050406030204" pitchFamily="18" charset="0"/>
                              <a:cs typeface="Arial" charset="0"/>
                            </a:rPr>
                            <m:t>𝑖</m:t>
                          </m:r>
                          <m:r>
                            <a:rPr lang="fr-FR" sz="1600" i="1">
                              <a:latin typeface="Cambria Math" panose="02040503050406030204" pitchFamily="18" charset="0"/>
                              <a:cs typeface="Arial" charset="0"/>
                            </a:rPr>
                            <m:t>=1</m:t>
                          </m:r>
                        </m:sub>
                        <m:sup>
                          <m:r>
                            <a:rPr lang="fr-FR" sz="1600" i="1">
                              <a:latin typeface="Cambria Math" panose="02040503050406030204" pitchFamily="18" charset="0"/>
                              <a:cs typeface="Arial" charset="0"/>
                            </a:rPr>
                            <m:t>1000</m:t>
                          </m:r>
                        </m:sup>
                        <m:e>
                          <m:nary>
                            <m:naryPr>
                              <m:chr m:val="∑"/>
                              <m:ctrlPr>
                                <a:rPr lang="fr-FR" sz="1600" i="1">
                                  <a:latin typeface="Cambria Math" panose="02040503050406030204" pitchFamily="18" charset="0"/>
                                  <a:cs typeface="Arial" charset="0"/>
                                </a:rPr>
                              </m:ctrlPr>
                            </m:naryPr>
                            <m:sub>
                              <m:r>
                                <m:rPr>
                                  <m:brk m:alnAt="23"/>
                                </m:rPr>
                                <a:rPr lang="fr-FR" sz="1600" i="1">
                                  <a:latin typeface="Cambria Math" panose="02040503050406030204" pitchFamily="18" charset="0"/>
                                  <a:cs typeface="Arial" charset="0"/>
                                </a:rPr>
                                <m:t>𝑡</m:t>
                              </m:r>
                              <m:r>
                                <a:rPr lang="fr-FR" sz="1600" i="1">
                                  <a:latin typeface="Cambria Math" panose="02040503050406030204" pitchFamily="18" charset="0"/>
                                  <a:cs typeface="Arial" charset="0"/>
                                </a:rPr>
                                <m:t>=1</m:t>
                              </m:r>
                            </m:sub>
                            <m:sup>
                              <m:r>
                                <a:rPr lang="fr-FR" sz="1600" i="1">
                                  <a:latin typeface="Cambria Math" panose="02040503050406030204" pitchFamily="18" charset="0"/>
                                  <a:cs typeface="Arial" charset="0"/>
                                </a:rPr>
                                <m:t>40</m:t>
                              </m:r>
                            </m:sup>
                            <m:e>
                              <m:f>
                                <m:fPr>
                                  <m:ctrlPr>
                                    <a:rPr lang="fr-FR" sz="1600" i="1">
                                      <a:latin typeface="Cambria Math" panose="02040503050406030204" pitchFamily="18" charset="0"/>
                                      <a:cs typeface="Arial" charset="0"/>
                                    </a:rPr>
                                  </m:ctrlPr>
                                </m:fPr>
                                <m:num>
                                  <m:sSub>
                                    <m:sSubPr>
                                      <m:ctrlPr>
                                        <a:rPr lang="fr-FR" sz="1600" i="1">
                                          <a:latin typeface="Cambria Math" panose="02040503050406030204" pitchFamily="18" charset="0"/>
                                          <a:cs typeface="Arial" charset="0"/>
                                        </a:rPr>
                                      </m:ctrlPr>
                                    </m:sSubPr>
                                    <m:e>
                                      <m:r>
                                        <a:rPr lang="fr-FR" sz="1600" i="1">
                                          <a:latin typeface="Cambria Math" panose="02040503050406030204" pitchFamily="18" charset="0"/>
                                          <a:cs typeface="Arial" charset="0"/>
                                        </a:rPr>
                                        <m:t>𝐶𝑎𝑠h</m:t>
                                      </m:r>
                                      <m:r>
                                        <a:rPr lang="fr-FR" sz="1600" i="1">
                                          <a:latin typeface="Cambria Math" panose="02040503050406030204" pitchFamily="18" charset="0"/>
                                          <a:cs typeface="Arial" charset="0"/>
                                        </a:rPr>
                                        <m:t>_</m:t>
                                      </m:r>
                                      <m:r>
                                        <a:rPr lang="fr-FR" sz="1600" i="1">
                                          <a:latin typeface="Cambria Math" panose="02040503050406030204" pitchFamily="18" charset="0"/>
                                          <a:cs typeface="Arial" charset="0"/>
                                        </a:rPr>
                                        <m:t>𝑓𝑙𝑜𝑤</m:t>
                                      </m:r>
                                    </m:e>
                                    <m:sub>
                                      <m:r>
                                        <a:rPr lang="fr-FR" sz="1600" i="1">
                                          <a:latin typeface="Cambria Math" panose="02040503050406030204" pitchFamily="18" charset="0"/>
                                          <a:cs typeface="Arial" charset="0"/>
                                        </a:rPr>
                                        <m:t>𝑖</m:t>
                                      </m:r>
                                      <m:r>
                                        <a:rPr lang="fr-FR" sz="1600" i="1">
                                          <a:latin typeface="Cambria Math" panose="02040503050406030204" pitchFamily="18" charset="0"/>
                                          <a:cs typeface="Arial" charset="0"/>
                                        </a:rPr>
                                        <m:t>,</m:t>
                                      </m:r>
                                      <m:r>
                                        <a:rPr lang="fr-FR" sz="1600" i="1">
                                          <a:latin typeface="Cambria Math" panose="02040503050406030204" pitchFamily="18" charset="0"/>
                                          <a:cs typeface="Arial" charset="0"/>
                                        </a:rPr>
                                        <m:t>𝑡</m:t>
                                      </m:r>
                                    </m:sub>
                                  </m:sSub>
                                </m:num>
                                <m:den>
                                  <m:sSup>
                                    <m:sSupPr>
                                      <m:ctrlPr>
                                        <a:rPr lang="fr-FR" sz="1600" i="1">
                                          <a:latin typeface="Cambria Math" panose="02040503050406030204" pitchFamily="18" charset="0"/>
                                          <a:cs typeface="Arial" charset="0"/>
                                        </a:rPr>
                                      </m:ctrlPr>
                                    </m:sSupPr>
                                    <m:e>
                                      <m:d>
                                        <m:dPr>
                                          <m:ctrlPr>
                                            <a:rPr lang="fr-FR" sz="1600" i="1">
                                              <a:latin typeface="Cambria Math" panose="02040503050406030204" pitchFamily="18" charset="0"/>
                                              <a:cs typeface="Arial" charset="0"/>
                                            </a:rPr>
                                          </m:ctrlPr>
                                        </m:dPr>
                                        <m:e>
                                          <m:r>
                                            <a:rPr lang="fr-FR" sz="1600" i="1">
                                              <a:latin typeface="Cambria Math" panose="02040503050406030204" pitchFamily="18" charset="0"/>
                                              <a:cs typeface="Arial" charset="0"/>
                                            </a:rPr>
                                            <m:t>1+</m:t>
                                          </m:r>
                                          <m:sSub>
                                            <m:sSubPr>
                                              <m:ctrlPr>
                                                <a:rPr lang="fr-FR" sz="1600" b="1" i="1">
                                                  <a:solidFill>
                                                    <a:schemeClr val="tx2"/>
                                                  </a:solidFill>
                                                  <a:latin typeface="Cambria Math" panose="02040503050406030204" pitchFamily="18" charset="0"/>
                                                  <a:cs typeface="Arial" charset="0"/>
                                                </a:rPr>
                                              </m:ctrlPr>
                                            </m:sSubPr>
                                            <m:e>
                                              <m:r>
                                                <a:rPr lang="fr-FR" sz="1600" b="1" i="1">
                                                  <a:solidFill>
                                                    <a:schemeClr val="tx2"/>
                                                  </a:solidFill>
                                                  <a:latin typeface="Cambria Math" panose="02040503050406030204" pitchFamily="18" charset="0"/>
                                                  <a:cs typeface="Arial" charset="0"/>
                                                </a:rPr>
                                                <m:t>𝒓</m:t>
                                              </m:r>
                                            </m:e>
                                            <m:sub>
                                              <m:r>
                                                <a:rPr lang="fr-FR" sz="1600" b="1" i="1">
                                                  <a:solidFill>
                                                    <a:schemeClr val="tx2"/>
                                                  </a:solidFill>
                                                  <a:latin typeface="Cambria Math" panose="02040503050406030204" pitchFamily="18" charset="0"/>
                                                  <a:cs typeface="Arial" charset="0"/>
                                                </a:rPr>
                                                <m:t>𝒊</m:t>
                                              </m:r>
                                              <m:r>
                                                <a:rPr lang="fr-FR" sz="1600" b="1" i="1">
                                                  <a:solidFill>
                                                    <a:schemeClr val="tx2"/>
                                                  </a:solidFill>
                                                  <a:latin typeface="Cambria Math" panose="02040503050406030204" pitchFamily="18" charset="0"/>
                                                  <a:cs typeface="Arial" charset="0"/>
                                                </a:rPr>
                                                <m:t>,</m:t>
                                              </m:r>
                                              <m:r>
                                                <a:rPr lang="fr-FR" sz="1600" b="1" i="1">
                                                  <a:solidFill>
                                                    <a:schemeClr val="tx2"/>
                                                  </a:solidFill>
                                                  <a:latin typeface="Cambria Math" panose="02040503050406030204" pitchFamily="18" charset="0"/>
                                                  <a:cs typeface="Arial" charset="0"/>
                                                </a:rPr>
                                                <m:t>𝒕</m:t>
                                              </m:r>
                                            </m:sub>
                                          </m:sSub>
                                        </m:e>
                                      </m:d>
                                    </m:e>
                                    <m:sup>
                                      <m:r>
                                        <a:rPr lang="fr-FR" sz="1600" i="1">
                                          <a:latin typeface="Cambria Math" panose="02040503050406030204" pitchFamily="18" charset="0"/>
                                          <a:cs typeface="Arial" charset="0"/>
                                        </a:rPr>
                                        <m:t>𝑡</m:t>
                                      </m:r>
                                    </m:sup>
                                  </m:sSup>
                                </m:den>
                              </m:f>
                            </m:e>
                          </m:nary>
                        </m:e>
                      </m:nary>
                    </m:oMath>
                  </m:oMathPara>
                </a14:m>
                <a:endParaRPr lang="en-US" sz="1600" dirty="0">
                  <a:cs typeface="Arial" charset="0"/>
                </a:endParaRPr>
              </a:p>
              <a:p>
                <a:pPr marL="180000" lvl="2" indent="0" algn="just">
                  <a:spcBef>
                    <a:spcPts val="1200"/>
                  </a:spcBef>
                  <a:spcAft>
                    <a:spcPts val="300"/>
                  </a:spcAft>
                  <a:buNone/>
                </a:pPr>
                <a:r>
                  <a:rPr lang="fr-FR" sz="1600" dirty="0">
                    <a:cs typeface="Arial" charset="0"/>
                  </a:rPr>
                  <a:t>The r</a:t>
                </a:r>
                <a:r>
                  <a:rPr lang="en-US" sz="1600" dirty="0"/>
                  <a:t>ate curve of insurers </a:t>
                </a:r>
                <a14:m>
                  <m:oMath xmlns:m="http://schemas.openxmlformats.org/officeDocument/2006/math">
                    <m:sSub>
                      <m:sSubPr>
                        <m:ctrlPr>
                          <a:rPr lang="fr-FR" sz="1600" b="1" i="1">
                            <a:solidFill>
                              <a:schemeClr val="tx2"/>
                            </a:solidFill>
                            <a:latin typeface="Cambria Math" panose="02040503050406030204" pitchFamily="18" charset="0"/>
                            <a:cs typeface="Arial" charset="0"/>
                          </a:rPr>
                        </m:ctrlPr>
                      </m:sSubPr>
                      <m:e>
                        <m:r>
                          <a:rPr lang="fr-FR" sz="1600" b="1" i="1">
                            <a:solidFill>
                              <a:schemeClr val="tx2"/>
                            </a:solidFill>
                            <a:latin typeface="Cambria Math" panose="02040503050406030204" pitchFamily="18" charset="0"/>
                            <a:cs typeface="Arial" charset="0"/>
                          </a:rPr>
                          <m:t>𝒓</m:t>
                        </m:r>
                      </m:e>
                      <m:sub>
                        <m:r>
                          <a:rPr lang="fr-FR" sz="1600" b="1" i="1">
                            <a:solidFill>
                              <a:schemeClr val="tx2"/>
                            </a:solidFill>
                            <a:latin typeface="Cambria Math" panose="02040503050406030204" pitchFamily="18" charset="0"/>
                            <a:cs typeface="Arial" charset="0"/>
                          </a:rPr>
                          <m:t>𝒊</m:t>
                        </m:r>
                        <m:r>
                          <a:rPr lang="fr-FR" sz="1600" b="1" i="1">
                            <a:solidFill>
                              <a:schemeClr val="tx2"/>
                            </a:solidFill>
                            <a:latin typeface="Cambria Math" panose="02040503050406030204" pitchFamily="18" charset="0"/>
                            <a:cs typeface="Arial" charset="0"/>
                          </a:rPr>
                          <m:t>,</m:t>
                        </m:r>
                        <m:r>
                          <a:rPr lang="fr-FR" sz="1600" b="1" i="1">
                            <a:solidFill>
                              <a:schemeClr val="tx2"/>
                            </a:solidFill>
                            <a:latin typeface="Cambria Math" panose="02040503050406030204" pitchFamily="18" charset="0"/>
                            <a:cs typeface="Arial" charset="0"/>
                          </a:rPr>
                          <m:t>𝒕</m:t>
                        </m:r>
                      </m:sub>
                    </m:sSub>
                  </m:oMath>
                </a14:m>
                <a:r>
                  <a:rPr lang="en-US" sz="1600" dirty="0"/>
                  <a:t> is given by the EIOPA and is determined from </a:t>
                </a:r>
                <a:r>
                  <a:rPr lang="en-US" sz="1600" b="1" dirty="0"/>
                  <a:t>6 months</a:t>
                </a:r>
                <a:r>
                  <a:rPr lang="en-US" sz="1600" dirty="0"/>
                  <a:t> </a:t>
                </a:r>
                <a:r>
                  <a:rPr lang="en-US" sz="1600" b="1" dirty="0" err="1"/>
                  <a:t>Euribor</a:t>
                </a:r>
                <a:r>
                  <a:rPr lang="en-US" sz="1600" b="1" dirty="0"/>
                  <a:t> swap rates </a:t>
                </a:r>
                <a:r>
                  <a:rPr lang="en-US" sz="1600" dirty="0"/>
                  <a:t>with an interpolation for missing durations (1).</a:t>
                </a:r>
              </a:p>
              <a:p>
                <a:pPr marL="180000" lvl="2" indent="0" algn="just">
                  <a:spcBef>
                    <a:spcPts val="600"/>
                  </a:spcBef>
                  <a:spcAft>
                    <a:spcPts val="300"/>
                  </a:spcAft>
                  <a:buNone/>
                </a:pPr>
                <a:r>
                  <a:rPr lang="en-US" sz="1600" dirty="0"/>
                  <a:t>Then, the curve is retreated of the default risk that is contained in derivatives derived from IBOR rates: </a:t>
                </a:r>
                <a:r>
                  <a:rPr lang="en-US" sz="1600" b="1" dirty="0"/>
                  <a:t>the Credit Risk Adjustment (CRA) </a:t>
                </a:r>
                <a:r>
                  <a:rPr lang="en-US" sz="1600" dirty="0"/>
                  <a:t>(2).</a:t>
                </a:r>
                <a:r>
                  <a:rPr lang="en-US" sz="1600" dirty="0">
                    <a:cs typeface="Arial" charset="0"/>
                  </a:rPr>
                  <a:t>	</a:t>
                </a:r>
                <a:endParaRPr lang="en-US" sz="1600" b="1" dirty="0">
                  <a:cs typeface="Arial" charset="0"/>
                </a:endParaRPr>
              </a:p>
              <a:p>
                <a:pPr marL="562909" lvl="2" indent="0" algn="just">
                  <a:spcBef>
                    <a:spcPts val="600"/>
                  </a:spcBef>
                  <a:spcAft>
                    <a:spcPts val="300"/>
                  </a:spcAft>
                  <a:buNone/>
                </a:pPr>
                <a:endParaRPr lang="en-US" b="1" dirty="0">
                  <a:cs typeface="Arial" charset="0"/>
                </a:endParaRPr>
              </a:p>
              <a:p>
                <a:pPr marL="562909" lvl="2" indent="0" algn="just">
                  <a:spcBef>
                    <a:spcPts val="600"/>
                  </a:spcBef>
                  <a:spcAft>
                    <a:spcPts val="300"/>
                  </a:spcAft>
                  <a:buNone/>
                </a:pPr>
                <a:endParaRPr lang="en-US" b="1" dirty="0">
                  <a:cs typeface="Arial" charset="0"/>
                </a:endParaRPr>
              </a:p>
              <a:p>
                <a:pPr marL="562909" lvl="2" indent="0" algn="just">
                  <a:spcBef>
                    <a:spcPts val="600"/>
                  </a:spcBef>
                  <a:spcAft>
                    <a:spcPts val="300"/>
                  </a:spcAft>
                  <a:buNone/>
                </a:pPr>
                <a:endParaRPr lang="en-US" b="1" dirty="0">
                  <a:cs typeface="Arial" charset="0"/>
                </a:endParaRPr>
              </a:p>
              <a:p>
                <a:pPr marL="562909" lvl="2" indent="0" algn="just">
                  <a:spcBef>
                    <a:spcPts val="600"/>
                  </a:spcBef>
                  <a:spcAft>
                    <a:spcPts val="300"/>
                  </a:spcAft>
                  <a:buNone/>
                </a:pPr>
                <a:endParaRPr lang="en-US" b="1" dirty="0">
                  <a:cs typeface="Arial" charset="0"/>
                </a:endParaRPr>
              </a:p>
              <a:p>
                <a:pPr marL="562909" lvl="2" indent="0" algn="just">
                  <a:spcBef>
                    <a:spcPts val="600"/>
                  </a:spcBef>
                  <a:spcAft>
                    <a:spcPts val="300"/>
                  </a:spcAft>
                  <a:buNone/>
                </a:pPr>
                <a:endParaRPr lang="en-US" b="1" dirty="0">
                  <a:cs typeface="Arial" charset="0"/>
                </a:endParaRPr>
              </a:p>
              <a:p>
                <a:pPr marL="562909" lvl="2" indent="0" algn="just">
                  <a:spcBef>
                    <a:spcPts val="600"/>
                  </a:spcBef>
                  <a:spcAft>
                    <a:spcPts val="300"/>
                  </a:spcAft>
                  <a:buNone/>
                </a:pPr>
                <a:endParaRPr lang="en-US" b="1" dirty="0">
                  <a:cs typeface="Arial" charset="0"/>
                </a:endParaRPr>
              </a:p>
              <a:p>
                <a:pPr marL="180000" lvl="2" indent="0" algn="ctr">
                  <a:spcBef>
                    <a:spcPts val="0"/>
                  </a:spcBef>
                  <a:spcAft>
                    <a:spcPts val="300"/>
                  </a:spcAft>
                  <a:buNone/>
                </a:pPr>
                <a:r>
                  <a:rPr lang="fr-FR" sz="1800" dirty="0">
                    <a:cs typeface="Arial" charset="0"/>
                  </a:rPr>
                  <a:t>The r</a:t>
                </a:r>
                <a:r>
                  <a:rPr lang="en-US" sz="1800" dirty="0"/>
                  <a:t>ate curve used by insurers, based on IBOR rates and EONIA, is impacted</a:t>
                </a:r>
                <a:r>
                  <a:rPr lang="fr-FR" sz="1800" dirty="0"/>
                  <a:t> by the </a:t>
                </a:r>
                <a:r>
                  <a:rPr lang="en-US" sz="1800" dirty="0"/>
                  <a:t>reform</a:t>
                </a:r>
                <a:r>
                  <a:rPr lang="fr-FR" sz="1800" dirty="0"/>
                  <a:t>.</a:t>
                </a:r>
                <a:endParaRPr lang="fr-FR" sz="1800" b="1" dirty="0">
                  <a:cs typeface="Arial" charset="0"/>
                </a:endParaRPr>
              </a:p>
              <a:p>
                <a:pPr marL="562909" lvl="2" indent="0" algn="just">
                  <a:spcBef>
                    <a:spcPts val="600"/>
                  </a:spcBef>
                  <a:spcAft>
                    <a:spcPts val="300"/>
                  </a:spcAft>
                  <a:buNone/>
                </a:pPr>
                <a:endParaRPr lang="fr-FR" dirty="0">
                  <a:cs typeface="Arial" charset="0"/>
                </a:endParaRPr>
              </a:p>
              <a:p>
                <a:pPr marL="562909" lvl="2" indent="0" algn="just">
                  <a:spcBef>
                    <a:spcPts val="600"/>
                  </a:spcBef>
                  <a:spcAft>
                    <a:spcPts val="300"/>
                  </a:spcAft>
                  <a:buNone/>
                </a:pPr>
                <a:endParaRPr lang="fr-FR" dirty="0">
                  <a:cs typeface="Arial" charset="0"/>
                </a:endParaRPr>
              </a:p>
              <a:p>
                <a:pPr marL="562909" lvl="2" indent="0" algn="just">
                  <a:spcBef>
                    <a:spcPts val="600"/>
                  </a:spcBef>
                  <a:spcAft>
                    <a:spcPts val="300"/>
                  </a:spcAft>
                  <a:buNone/>
                </a:pPr>
                <a:endParaRPr lang="fr-FR" dirty="0">
                  <a:cs typeface="Arial" charset="0"/>
                </a:endParaRPr>
              </a:p>
              <a:p>
                <a:pPr marL="562909" lvl="2" indent="0" algn="just">
                  <a:spcBef>
                    <a:spcPts val="600"/>
                  </a:spcBef>
                  <a:spcAft>
                    <a:spcPts val="300"/>
                  </a:spcAft>
                  <a:buNone/>
                </a:pPr>
                <a:endParaRPr lang="fr-FR" dirty="0">
                  <a:cs typeface="Arial" charset="0"/>
                </a:endParaRPr>
              </a:p>
              <a:p>
                <a:pPr marL="562909" lvl="2" indent="0" algn="just">
                  <a:spcBef>
                    <a:spcPts val="600"/>
                  </a:spcBef>
                  <a:spcAft>
                    <a:spcPts val="300"/>
                  </a:spcAft>
                  <a:buNone/>
                </a:pPr>
                <a:endParaRPr lang="fr-FR" dirty="0">
                  <a:cs typeface="Arial" charset="0"/>
                </a:endParaRPr>
              </a:p>
              <a:p>
                <a:pPr marL="562909" lvl="2" indent="0" algn="just">
                  <a:spcBef>
                    <a:spcPts val="600"/>
                  </a:spcBef>
                  <a:spcAft>
                    <a:spcPts val="300"/>
                  </a:spcAft>
                  <a:buNone/>
                </a:pPr>
                <a:endParaRPr lang="fr-FR" dirty="0">
                  <a:cs typeface="Arial" charset="0"/>
                </a:endParaRPr>
              </a:p>
              <a:p>
                <a:pPr marL="562909" lvl="2" indent="0" algn="just">
                  <a:spcBef>
                    <a:spcPts val="600"/>
                  </a:spcBef>
                  <a:spcAft>
                    <a:spcPts val="300"/>
                  </a:spcAft>
                  <a:buNone/>
                </a:pPr>
                <a:endParaRPr lang="fr-FR" dirty="0">
                  <a:cs typeface="Arial" charset="0"/>
                </a:endParaRPr>
              </a:p>
            </p:txBody>
          </p:sp>
        </mc:Choice>
        <mc:Fallback xmlns="">
          <p:sp>
            <p:nvSpPr>
              <p:cNvPr id="5" name="Espace réservé du contenu 1"/>
              <p:cNvSpPr>
                <a:spLocks noGrp="1" noRot="1" noChangeAspect="1" noMove="1" noResize="1" noEditPoints="1" noAdjustHandles="1" noChangeArrowheads="1" noChangeShapeType="1" noTextEdit="1"/>
              </p:cNvSpPr>
              <p:nvPr>
                <p:ph idx="1"/>
              </p:nvPr>
            </p:nvSpPr>
            <p:spPr>
              <a:xfrm>
                <a:off x="846584" y="1529534"/>
                <a:ext cx="10515600" cy="4351338"/>
              </a:xfrm>
              <a:blipFill>
                <a:blip r:embed="rId3"/>
                <a:stretch>
                  <a:fillRect t="-1401" r="-290" b="-13305"/>
                </a:stretch>
              </a:blipFill>
            </p:spPr>
            <p:txBody>
              <a:bodyPr/>
              <a:lstStyle/>
              <a:p>
                <a:r>
                  <a:rPr lang="fr-FR">
                    <a:noFill/>
                  </a:rPr>
                  <a:t> </a:t>
                </a:r>
              </a:p>
            </p:txBody>
          </p:sp>
        </mc:Fallback>
      </mc:AlternateContent>
      <p:grpSp>
        <p:nvGrpSpPr>
          <p:cNvPr id="6" name="Groupe 5"/>
          <p:cNvGrpSpPr/>
          <p:nvPr/>
        </p:nvGrpSpPr>
        <p:grpSpPr>
          <a:xfrm>
            <a:off x="2351315" y="3823062"/>
            <a:ext cx="6644640" cy="2055017"/>
            <a:chOff x="1749501" y="2409355"/>
            <a:chExt cx="5845918" cy="1649686"/>
          </a:xfrm>
        </p:grpSpPr>
        <p:pic>
          <p:nvPicPr>
            <p:cNvPr id="7" name="Image 6"/>
            <p:cNvPicPr>
              <a:picLocks noChangeAspect="1"/>
            </p:cNvPicPr>
            <p:nvPr/>
          </p:nvPicPr>
          <p:blipFill>
            <a:blip r:embed="rId4"/>
            <a:stretch>
              <a:fillRect/>
            </a:stretch>
          </p:blipFill>
          <p:spPr>
            <a:xfrm>
              <a:off x="1921279" y="2686342"/>
              <a:ext cx="2133549" cy="1280130"/>
            </a:xfrm>
            <a:prstGeom prst="rect">
              <a:avLst/>
            </a:prstGeom>
          </p:spPr>
        </p:pic>
        <p:pic>
          <p:nvPicPr>
            <p:cNvPr id="8" name="Image 7"/>
            <p:cNvPicPr>
              <a:picLocks noChangeAspect="1"/>
            </p:cNvPicPr>
            <p:nvPr/>
          </p:nvPicPr>
          <p:blipFill>
            <a:blip r:embed="rId5"/>
            <a:stretch>
              <a:fillRect/>
            </a:stretch>
          </p:blipFill>
          <p:spPr>
            <a:xfrm>
              <a:off x="4741825" y="2593772"/>
              <a:ext cx="2270702" cy="1465269"/>
            </a:xfrm>
            <a:prstGeom prst="rect">
              <a:avLst/>
            </a:prstGeom>
          </p:spPr>
        </p:pic>
        <p:sp>
          <p:nvSpPr>
            <p:cNvPr id="9" name="ZoneTexte 8"/>
            <p:cNvSpPr txBox="1"/>
            <p:nvPr/>
          </p:nvSpPr>
          <p:spPr>
            <a:xfrm>
              <a:off x="1749501" y="2427810"/>
              <a:ext cx="2827260" cy="252129"/>
            </a:xfrm>
            <a:prstGeom prst="rect">
              <a:avLst/>
            </a:prstGeom>
            <a:noFill/>
            <a:ln>
              <a:noFill/>
            </a:ln>
          </p:spPr>
          <p:txBody>
            <a:bodyPr wrap="square" rtlCol="0">
              <a:spAutoFit/>
            </a:bodyPr>
            <a:lstStyle/>
            <a:p>
              <a:pPr algn="l" defTabSz="1828434">
                <a:lnSpc>
                  <a:spcPct val="90000"/>
                </a:lnSpc>
              </a:pPr>
              <a:r>
                <a:rPr lang="fr-FR" sz="1000" noProof="0" dirty="0">
                  <a:latin typeface="BNPP Sans Light" panose="02000503020000020004" pitchFamily="2" charset="0"/>
                  <a:ea typeface="Open Sans" panose="020B0606030504020204" pitchFamily="34" charset="0"/>
                  <a:cs typeface="Open Sans" panose="020B0606030504020204" pitchFamily="34" charset="0"/>
                </a:rPr>
                <a:t>1. Interpolation of the Euribor swap rate</a:t>
              </a:r>
            </a:p>
          </p:txBody>
        </p:sp>
        <p:sp>
          <p:nvSpPr>
            <p:cNvPr id="10" name="ZoneTexte 9"/>
            <p:cNvSpPr txBox="1"/>
            <p:nvPr/>
          </p:nvSpPr>
          <p:spPr>
            <a:xfrm>
              <a:off x="4576760" y="2409355"/>
              <a:ext cx="3018659" cy="252129"/>
            </a:xfrm>
            <a:prstGeom prst="rect">
              <a:avLst/>
            </a:prstGeom>
            <a:noFill/>
            <a:ln>
              <a:noFill/>
            </a:ln>
          </p:spPr>
          <p:txBody>
            <a:bodyPr wrap="square" rtlCol="0">
              <a:spAutoFit/>
            </a:bodyPr>
            <a:lstStyle/>
            <a:p>
              <a:pPr algn="l" defTabSz="1828434">
                <a:lnSpc>
                  <a:spcPct val="90000"/>
                </a:lnSpc>
              </a:pPr>
              <a:r>
                <a:rPr lang="fr-FR" sz="1000" noProof="0" dirty="0">
                  <a:latin typeface="BNPP Sans Light" panose="02000503020000020004" pitchFamily="2" charset="0"/>
                  <a:ea typeface="Open Sans" panose="020B0606030504020204" pitchFamily="34" charset="0"/>
                  <a:cs typeface="Open Sans" panose="020B0606030504020204" pitchFamily="34" charset="0"/>
                </a:rPr>
                <a:t>2. Application of the </a:t>
              </a:r>
              <a:r>
                <a:rPr lang="fr-FR" sz="1000" noProof="0" dirty="0" err="1">
                  <a:latin typeface="BNPP Sans Light" panose="02000503020000020004" pitchFamily="2" charset="0"/>
                  <a:ea typeface="Open Sans" panose="020B0606030504020204" pitchFamily="34" charset="0"/>
                  <a:cs typeface="Open Sans" panose="020B0606030504020204" pitchFamily="34" charset="0"/>
                </a:rPr>
                <a:t>Credit</a:t>
              </a:r>
              <a:r>
                <a:rPr lang="fr-FR" sz="1000" noProof="0" dirty="0">
                  <a:latin typeface="BNPP Sans Light" panose="02000503020000020004" pitchFamily="2" charset="0"/>
                  <a:ea typeface="Open Sans" panose="020B0606030504020204" pitchFamily="34" charset="0"/>
                  <a:cs typeface="Open Sans" panose="020B0606030504020204" pitchFamily="34" charset="0"/>
                </a:rPr>
                <a:t> </a:t>
              </a:r>
              <a:r>
                <a:rPr lang="fr-FR" sz="1000" noProof="0" dirty="0" err="1">
                  <a:latin typeface="BNPP Sans Light" panose="02000503020000020004" pitchFamily="2" charset="0"/>
                  <a:ea typeface="Open Sans" panose="020B0606030504020204" pitchFamily="34" charset="0"/>
                  <a:cs typeface="Open Sans" panose="020B0606030504020204" pitchFamily="34" charset="0"/>
                </a:rPr>
                <a:t>Risk</a:t>
              </a:r>
              <a:r>
                <a:rPr lang="fr-FR" sz="1000" noProof="0" dirty="0">
                  <a:latin typeface="BNPP Sans Light" panose="02000503020000020004" pitchFamily="2" charset="0"/>
                  <a:ea typeface="Open Sans" panose="020B0606030504020204" pitchFamily="34" charset="0"/>
                  <a:cs typeface="Open Sans" panose="020B0606030504020204" pitchFamily="34" charset="0"/>
                </a:rPr>
                <a:t> </a:t>
              </a:r>
              <a:r>
                <a:rPr lang="fr-FR" sz="1000" noProof="0" dirty="0" err="1">
                  <a:latin typeface="BNPP Sans Light" panose="02000503020000020004" pitchFamily="2" charset="0"/>
                  <a:ea typeface="Open Sans" panose="020B0606030504020204" pitchFamily="34" charset="0"/>
                  <a:cs typeface="Open Sans" panose="020B0606030504020204" pitchFamily="34" charset="0"/>
                </a:rPr>
                <a:t>Adjustment</a:t>
              </a:r>
              <a:endParaRPr lang="fr-FR" sz="1000" noProof="0" dirty="0">
                <a:latin typeface="BNPP Sans Light" panose="02000503020000020004" pitchFamily="2" charset="0"/>
                <a:ea typeface="Open Sans" panose="020B0606030504020204" pitchFamily="34" charset="0"/>
                <a:cs typeface="Open Sans" panose="020B0606030504020204" pitchFamily="34" charset="0"/>
              </a:endParaRPr>
            </a:p>
          </p:txBody>
        </p:sp>
      </p:grpSp>
      <p:sp>
        <p:nvSpPr>
          <p:cNvPr id="11" name="ZoneTexte 10"/>
          <p:cNvSpPr txBox="1"/>
          <p:nvPr/>
        </p:nvSpPr>
        <p:spPr>
          <a:xfrm>
            <a:off x="8819424" y="4059238"/>
            <a:ext cx="2078226" cy="738664"/>
          </a:xfrm>
          <a:prstGeom prst="rect">
            <a:avLst/>
          </a:prstGeom>
        </p:spPr>
        <p:txBody>
          <a:bodyPr vert="horz" lIns="68569" tIns="34284" rIns="68569" bIns="34284" rtlCol="0">
            <a:noAutofit/>
          </a:bodyPr>
          <a:lstStyle>
            <a:lvl1pPr indent="0" defTabSz="908572">
              <a:spcBef>
                <a:spcPts val="200"/>
              </a:spcBef>
              <a:buClr>
                <a:schemeClr val="accent4"/>
              </a:buClr>
              <a:buSzPct val="100000"/>
              <a:buFontTx/>
              <a:buNone/>
              <a:defRPr>
                <a:latin typeface="BNPP Sans" pitchFamily="50" charset="0"/>
                <a:cs typeface="Arial" panose="020B0604020202020204" pitchFamily="34" charset="0"/>
              </a:defRPr>
            </a:lvl1pPr>
            <a:lvl2pPr marL="443246" indent="-178247" defTabSz="908572">
              <a:spcBef>
                <a:spcPts val="200"/>
              </a:spcBef>
              <a:buClr>
                <a:schemeClr val="accent1"/>
              </a:buClr>
              <a:buSzPct val="90000"/>
              <a:buFont typeface="Wingdings" panose="05000000000000000000" pitchFamily="2" charset="2"/>
              <a:buChar char="§"/>
              <a:defRPr>
                <a:latin typeface="BNPP Sans" pitchFamily="50" charset="0"/>
                <a:cs typeface="Arial" panose="020B0604020202020204" pitchFamily="34" charset="0"/>
              </a:defRPr>
            </a:lvl2pPr>
            <a:lvl3pPr marL="799736" indent="-175091" defTabSz="908572">
              <a:spcBef>
                <a:spcPts val="200"/>
              </a:spcBef>
              <a:buFont typeface="Wingdings" panose="05000000000000000000" pitchFamily="2" charset="2"/>
              <a:buChar char="§"/>
              <a:defRPr>
                <a:solidFill>
                  <a:schemeClr val="bg1">
                    <a:lumMod val="50000"/>
                  </a:schemeClr>
                </a:solidFill>
                <a:latin typeface="BNPP Sans" pitchFamily="50" charset="0"/>
                <a:cs typeface="Arial" panose="020B0604020202020204" pitchFamily="34" charset="0"/>
              </a:defRPr>
            </a:lvl3pPr>
            <a:lvl4pPr marL="1151486" indent="-167199" defTabSz="908572">
              <a:spcBef>
                <a:spcPts val="200"/>
              </a:spcBef>
              <a:buFont typeface="Wingdings" panose="05000000000000000000" pitchFamily="2" charset="2"/>
              <a:buChar char="§"/>
              <a:defRPr sz="1200">
                <a:solidFill>
                  <a:schemeClr val="tx2"/>
                </a:solidFill>
                <a:latin typeface="BNPP Sans" pitchFamily="50" charset="0"/>
                <a:cs typeface="Arial" panose="020B0604020202020204" pitchFamily="34" charset="0"/>
              </a:defRPr>
            </a:lvl4pPr>
            <a:lvl5pPr marL="0" indent="0" defTabSz="908572">
              <a:spcBef>
                <a:spcPts val="200"/>
              </a:spcBef>
              <a:buFontTx/>
              <a:buNone/>
              <a:defRPr sz="1050">
                <a:solidFill>
                  <a:schemeClr val="tx2"/>
                </a:solidFill>
                <a:latin typeface="Arial" panose="020B0604020202020204" pitchFamily="34" charset="0"/>
                <a:cs typeface="Arial" panose="020B0604020202020204" pitchFamily="34" charset="0"/>
              </a:defRPr>
            </a:lvl5pPr>
            <a:lvl6pPr marL="2498571" indent="-227143" defTabSz="908572">
              <a:spcBef>
                <a:spcPct val="20000"/>
              </a:spcBef>
              <a:buFont typeface="Arial" pitchFamily="34" charset="0"/>
              <a:buChar char="•"/>
              <a:defRPr sz="2000"/>
            </a:lvl6pPr>
            <a:lvl7pPr marL="2952852" indent="-227143" defTabSz="908572">
              <a:spcBef>
                <a:spcPct val="20000"/>
              </a:spcBef>
              <a:buFont typeface="Arial" pitchFamily="34" charset="0"/>
              <a:buChar char="•"/>
              <a:defRPr sz="2000"/>
            </a:lvl7pPr>
            <a:lvl8pPr marL="3407138" indent="-227143" defTabSz="908572">
              <a:spcBef>
                <a:spcPct val="20000"/>
              </a:spcBef>
              <a:buFont typeface="Arial" pitchFamily="34" charset="0"/>
              <a:buChar char="•"/>
              <a:defRPr sz="2000"/>
            </a:lvl8pPr>
            <a:lvl9pPr marL="3861425" indent="-227143" defTabSz="908572">
              <a:spcBef>
                <a:spcPct val="20000"/>
              </a:spcBef>
              <a:buFont typeface="Arial" pitchFamily="34" charset="0"/>
              <a:buChar char="•"/>
              <a:defRPr sz="2000"/>
            </a:lvl9pPr>
          </a:lstStyle>
          <a:p>
            <a:pPr algn="ctr"/>
            <a:r>
              <a:rPr lang="en-US" sz="1200" u="sng" dirty="0"/>
              <a:t>Calculous of the CRA </a:t>
            </a:r>
            <a:r>
              <a:rPr lang="en-US" sz="1200" dirty="0"/>
              <a:t>:</a:t>
            </a:r>
          </a:p>
          <a:p>
            <a:pPr algn="ctr"/>
            <a:r>
              <a:rPr lang="en-US" sz="1200" dirty="0"/>
              <a:t>Difference between IBOR rate and EONIA rate for same maturities.</a:t>
            </a:r>
          </a:p>
          <a:p>
            <a:pPr algn="ctr"/>
            <a:r>
              <a:rPr lang="en-US" sz="1200" dirty="0"/>
              <a:t>The value is between 10 and 35 bps.</a:t>
            </a:r>
          </a:p>
        </p:txBody>
      </p:sp>
      <p:sp>
        <p:nvSpPr>
          <p:cNvPr id="12" name="Rectangle à coins arrondis 11"/>
          <p:cNvSpPr/>
          <p:nvPr/>
        </p:nvSpPr>
        <p:spPr>
          <a:xfrm>
            <a:off x="1306286" y="5878080"/>
            <a:ext cx="9718765" cy="64722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79026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pic>
        <p:nvPicPr>
          <p:cNvPr id="27"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28"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65125"/>
            <a:ext cx="10515600" cy="1325563"/>
          </a:xfrm>
        </p:spPr>
        <p:txBody>
          <a:bodyPr/>
          <a:lstStyle/>
          <a:p>
            <a:r>
              <a:rPr lang="en-US" sz="3000" dirty="0"/>
              <a:t>Regulatory developments</a:t>
            </a:r>
            <a:endParaRPr lang="en-US" sz="3000" dirty="0">
              <a:latin typeface="Arial Narrow" panose="020B0606020202030204" pitchFamily="34" charset="0"/>
            </a:endParaRPr>
          </a:p>
        </p:txBody>
      </p:sp>
      <p:sp>
        <p:nvSpPr>
          <p:cNvPr id="29" name="Espace réservé du texte 19"/>
          <p:cNvSpPr txBox="1">
            <a:spLocks/>
          </p:cNvSpPr>
          <p:nvPr/>
        </p:nvSpPr>
        <p:spPr>
          <a:xfrm>
            <a:off x="768433" y="1690688"/>
            <a:ext cx="10813967" cy="4603567"/>
          </a:xfrm>
          <a:prstGeom prst="rect">
            <a:avLst/>
          </a:prstGeom>
        </p:spPr>
        <p:txBody>
          <a:bodyPr vert="horz" lIns="91440" tIns="45720" rIns="91440" bIns="45720" rtlCol="0" anchor="ctr">
            <a:normAutofit/>
          </a:bodyPr>
          <a:lstStyle>
            <a:defPPr>
              <a:defRPr lang="fr-FR"/>
            </a:defPPr>
            <a:lvl1pPr algn="l"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562909" lvl="2" algn="just">
              <a:spcBef>
                <a:spcPts val="1800"/>
              </a:spcBef>
              <a:spcAft>
                <a:spcPts val="300"/>
              </a:spcAft>
            </a:pPr>
            <a:r>
              <a:rPr lang="fr-FR" dirty="0">
                <a:latin typeface="Arial" panose="020B0604020202020204" pitchFamily="34" charset="0"/>
                <a:cs typeface="Arial" panose="020B0604020202020204" pitchFamily="34" charset="0"/>
              </a:rPr>
              <a:t>For the first time, EIOPA has </a:t>
            </a:r>
            <a:r>
              <a:rPr lang="en-US" dirty="0">
                <a:latin typeface="Arial" panose="020B0604020202020204" pitchFamily="34" charset="0"/>
                <a:cs typeface="Arial" panose="020B0604020202020204" pitchFamily="34" charset="0"/>
              </a:rPr>
              <a:t>launched</a:t>
            </a:r>
            <a:r>
              <a:rPr lang="fr-FR" dirty="0">
                <a:latin typeface="Arial" panose="020B0604020202020204" pitchFamily="34" charset="0"/>
                <a:cs typeface="Arial" panose="020B0604020202020204" pitchFamily="34" charset="0"/>
              </a:rPr>
              <a:t> a </a:t>
            </a:r>
            <a:r>
              <a:rPr lang="en-US" dirty="0">
                <a:latin typeface="Arial" panose="020B0604020202020204" pitchFamily="34" charset="0"/>
                <a:cs typeface="Arial" panose="020B0604020202020204" pitchFamily="34" charset="0"/>
              </a:rPr>
              <a:t>public consultation the February 6th 2020 on the IBOR transition.</a:t>
            </a:r>
            <a:r>
              <a:rPr lang="fr-F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Participants has to respond until the 30</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of April 2020. </a:t>
            </a:r>
            <a:r>
              <a:rPr lang="en-US" dirty="0">
                <a:solidFill>
                  <a:srgbClr val="C00000"/>
                </a:solidFill>
                <a:latin typeface="Arial" panose="020B0604020202020204" pitchFamily="34" charset="0"/>
                <a:cs typeface="Arial" panose="020B0604020202020204" pitchFamily="34" charset="0"/>
              </a:rPr>
              <a:t>New deadline with Covid-19: the 30</a:t>
            </a:r>
            <a:r>
              <a:rPr lang="en-US" baseline="30000" dirty="0">
                <a:solidFill>
                  <a:srgbClr val="C00000"/>
                </a:solidFill>
                <a:latin typeface="Arial" panose="020B0604020202020204" pitchFamily="34" charset="0"/>
                <a:cs typeface="Arial" panose="020B0604020202020204" pitchFamily="34" charset="0"/>
              </a:rPr>
              <a:t>th</a:t>
            </a:r>
            <a:r>
              <a:rPr lang="en-US" dirty="0">
                <a:solidFill>
                  <a:srgbClr val="C00000"/>
                </a:solidFill>
                <a:latin typeface="Arial" panose="020B0604020202020204" pitchFamily="34" charset="0"/>
                <a:cs typeface="Arial" panose="020B0604020202020204" pitchFamily="34" charset="0"/>
              </a:rPr>
              <a:t> of June 2020.</a:t>
            </a:r>
          </a:p>
          <a:p>
            <a:pPr marL="562909" lvl="2" algn="just">
              <a:spcBef>
                <a:spcPts val="600"/>
              </a:spcBef>
              <a:spcAft>
                <a:spcPts val="300"/>
              </a:spcAft>
            </a:pPr>
            <a:r>
              <a:rPr lang="en-US" dirty="0">
                <a:latin typeface="Arial" panose="020B0604020202020204" pitchFamily="34" charset="0"/>
                <a:cs typeface="Arial" panose="020B0604020202020204" pitchFamily="34" charset="0"/>
              </a:rPr>
              <a:t>The focus of this paper is to identify the issues within the </a:t>
            </a:r>
            <a:r>
              <a:rPr lang="en-US" b="1" dirty="0">
                <a:solidFill>
                  <a:schemeClr val="tx2"/>
                </a:solidFill>
                <a:latin typeface="Arial" panose="020B0604020202020204" pitchFamily="34" charset="0"/>
                <a:cs typeface="Arial" panose="020B0604020202020204" pitchFamily="34" charset="0"/>
              </a:rPr>
              <a:t>EIOPA Risk Free Rate </a:t>
            </a:r>
            <a:r>
              <a:rPr lang="en-US" dirty="0">
                <a:latin typeface="Arial" panose="020B0604020202020204" pitchFamily="34" charset="0"/>
                <a:cs typeface="Arial" panose="020B0604020202020204" pitchFamily="34" charset="0"/>
              </a:rPr>
              <a:t>(RFR) environment.</a:t>
            </a:r>
          </a:p>
          <a:p>
            <a:pPr marL="562909" lvl="2" algn="just">
              <a:spcBef>
                <a:spcPts val="1200"/>
              </a:spcBef>
              <a:spcAft>
                <a:spcPts val="300"/>
              </a:spcAft>
            </a:pPr>
            <a:r>
              <a:rPr lang="en-US" dirty="0">
                <a:latin typeface="Arial" panose="020B0604020202020204" pitchFamily="34" charset="0"/>
                <a:cs typeface="Arial" panose="020B0604020202020204" pitchFamily="34" charset="0"/>
              </a:rPr>
              <a:t>The old rates will need to be replace by the new ones. EIOPA wants to adopt a </a:t>
            </a:r>
            <a:r>
              <a:rPr lang="en-US" b="1" dirty="0">
                <a:solidFill>
                  <a:schemeClr val="tx2"/>
                </a:solidFill>
                <a:latin typeface="Arial" panose="020B0604020202020204" pitchFamily="34" charset="0"/>
                <a:cs typeface="Arial" panose="020B0604020202020204" pitchFamily="34" charset="0"/>
              </a:rPr>
              <a:t>common approach </a:t>
            </a:r>
            <a:r>
              <a:rPr lang="en-US" dirty="0">
                <a:latin typeface="Arial" panose="020B0604020202020204" pitchFamily="34" charset="0"/>
                <a:cs typeface="Arial" panose="020B0604020202020204" pitchFamily="34" charset="0"/>
              </a:rPr>
              <a:t>across the EU to the transition to the new rates.</a:t>
            </a:r>
          </a:p>
          <a:p>
            <a:pPr marL="905809" lvl="2" indent="-342900" algn="just">
              <a:spcBef>
                <a:spcPts val="600"/>
              </a:spcBef>
              <a:spcAft>
                <a:spcPts val="300"/>
              </a:spcAft>
              <a:buFont typeface="Wingdings" panose="05000000000000000000" pitchFamily="2" charset="2"/>
              <a:buChar char="Ø"/>
            </a:pPr>
            <a:r>
              <a:rPr lang="fr-FR" b="1" dirty="0">
                <a:solidFill>
                  <a:schemeClr val="tx2"/>
                </a:solidFill>
                <a:latin typeface="Arial" panose="020B0604020202020204" pitchFamily="34" charset="0"/>
                <a:cs typeface="Arial" panose="020B0604020202020204" pitchFamily="34" charset="0"/>
              </a:rPr>
              <a:t>Old rates</a:t>
            </a:r>
            <a:r>
              <a:rPr lang="fr-FR" dirty="0">
                <a:latin typeface="Arial" panose="020B0604020202020204" pitchFamily="34" charset="0"/>
                <a:cs typeface="Arial" panose="020B0604020202020204" pitchFamily="34" charset="0"/>
              </a:rPr>
              <a:t>: Interbank </a:t>
            </a:r>
            <a:r>
              <a:rPr lang="fr-FR" dirty="0" err="1">
                <a:latin typeface="Arial" panose="020B0604020202020204" pitchFamily="34" charset="0"/>
                <a:cs typeface="Arial" panose="020B0604020202020204" pitchFamily="34" charset="0"/>
              </a:rPr>
              <a:t>Offered</a:t>
            </a:r>
            <a:r>
              <a:rPr lang="fr-FR" dirty="0">
                <a:latin typeface="Arial" panose="020B0604020202020204" pitchFamily="34" charset="0"/>
                <a:cs typeface="Arial" panose="020B0604020202020204" pitchFamily="34" charset="0"/>
              </a:rPr>
              <a:t> Rates (</a:t>
            </a:r>
            <a:r>
              <a:rPr lang="fr-FR" dirty="0" err="1">
                <a:latin typeface="Arial" panose="020B0604020202020204" pitchFamily="34" charset="0"/>
                <a:cs typeface="Arial" panose="020B0604020202020204" pitchFamily="34" charset="0"/>
              </a:rPr>
              <a:t>IBORs</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Need</a:t>
            </a:r>
            <a:r>
              <a:rPr lang="fr-FR" dirty="0">
                <a:latin typeface="Arial" panose="020B0604020202020204" pitchFamily="34" charset="0"/>
                <a:cs typeface="Arial" panose="020B0604020202020204" pitchFamily="34" charset="0"/>
              </a:rPr>
              <a:t> a CRA to </a:t>
            </a:r>
            <a:r>
              <a:rPr lang="fr-FR" dirty="0" err="1">
                <a:latin typeface="Arial" panose="020B0604020202020204" pitchFamily="34" charset="0"/>
                <a:cs typeface="Arial" panose="020B0604020202020204" pitchFamily="34" charset="0"/>
              </a:rPr>
              <a:t>retreat</a:t>
            </a:r>
            <a:r>
              <a:rPr lang="fr-FR" dirty="0">
                <a:latin typeface="Arial" panose="020B0604020202020204" pitchFamily="34" charset="0"/>
                <a:cs typeface="Arial" panose="020B0604020202020204" pitchFamily="34" charset="0"/>
              </a:rPr>
              <a:t> the default </a:t>
            </a:r>
            <a:r>
              <a:rPr lang="fr-FR" dirty="0" err="1">
                <a:latin typeface="Arial" panose="020B0604020202020204" pitchFamily="34" charset="0"/>
                <a:cs typeface="Arial" panose="020B0604020202020204" pitchFamily="34" charset="0"/>
              </a:rPr>
              <a:t>risk</a:t>
            </a:r>
            <a:endParaRPr lang="fr-FR" dirty="0">
              <a:latin typeface="Arial" panose="020B0604020202020204" pitchFamily="34" charset="0"/>
              <a:cs typeface="Arial" panose="020B0604020202020204" pitchFamily="34" charset="0"/>
            </a:endParaRPr>
          </a:p>
          <a:p>
            <a:pPr marL="905809" lvl="2" indent="-342900" algn="just">
              <a:spcBef>
                <a:spcPts val="600"/>
              </a:spcBef>
              <a:spcAft>
                <a:spcPts val="300"/>
              </a:spcAft>
              <a:buFont typeface="Wingdings" panose="05000000000000000000" pitchFamily="2" charset="2"/>
              <a:buChar char="Ø"/>
            </a:pPr>
            <a:r>
              <a:rPr lang="fr-FR" b="1" dirty="0">
                <a:solidFill>
                  <a:schemeClr val="tx2"/>
                </a:solidFill>
                <a:latin typeface="Arial" panose="020B0604020202020204" pitchFamily="34" charset="0"/>
                <a:cs typeface="Arial" panose="020B0604020202020204" pitchFamily="34" charset="0"/>
              </a:rPr>
              <a:t>New rates</a:t>
            </a:r>
            <a:r>
              <a:rPr lang="fr-FR" dirty="0">
                <a:latin typeface="Arial" panose="020B0604020202020204" pitchFamily="34" charset="0"/>
                <a:cs typeface="Arial" panose="020B0604020202020204" pitchFamily="34" charset="0"/>
              </a:rPr>
              <a:t>: Over-Night Index </a:t>
            </a:r>
            <a:r>
              <a:rPr lang="fr-FR" dirty="0" err="1">
                <a:latin typeface="Arial" panose="020B0604020202020204" pitchFamily="34" charset="0"/>
                <a:cs typeface="Arial" panose="020B0604020202020204" pitchFamily="34" charset="0"/>
              </a:rPr>
              <a:t>Average</a:t>
            </a:r>
            <a:r>
              <a:rPr lang="fr-FR" dirty="0">
                <a:latin typeface="Arial" panose="020B0604020202020204" pitchFamily="34" charset="0"/>
                <a:cs typeface="Arial" panose="020B0604020202020204" pitchFamily="34" charset="0"/>
              </a:rPr>
              <a:t> rates (OIS)              No </a:t>
            </a:r>
            <a:r>
              <a:rPr lang="fr-FR" dirty="0" err="1">
                <a:latin typeface="Arial" panose="020B0604020202020204" pitchFamily="34" charset="0"/>
                <a:cs typeface="Arial" panose="020B0604020202020204" pitchFamily="34" charset="0"/>
              </a:rPr>
              <a:t>need</a:t>
            </a:r>
            <a:r>
              <a:rPr lang="fr-FR" dirty="0">
                <a:latin typeface="Arial" panose="020B0604020202020204" pitchFamily="34" charset="0"/>
                <a:cs typeface="Arial" panose="020B0604020202020204" pitchFamily="34" charset="0"/>
              </a:rPr>
              <a:t> a CRA : </a:t>
            </a:r>
            <a:r>
              <a:rPr lang="fr-FR" dirty="0" err="1">
                <a:latin typeface="Arial" panose="020B0604020202020204" pitchFamily="34" charset="0"/>
                <a:cs typeface="Arial" panose="020B0604020202020204" pitchFamily="34" charset="0"/>
              </a:rPr>
              <a:t>risk</a:t>
            </a:r>
            <a:r>
              <a:rPr lang="fr-FR" dirty="0">
                <a:latin typeface="Arial" panose="020B0604020202020204" pitchFamily="34" charset="0"/>
                <a:cs typeface="Arial" panose="020B0604020202020204" pitchFamily="34" charset="0"/>
              </a:rPr>
              <a:t> free rate</a:t>
            </a:r>
            <a:endParaRPr lang="en-US" dirty="0">
              <a:latin typeface="Arial" panose="020B0604020202020204" pitchFamily="34" charset="0"/>
              <a:cs typeface="Arial" panose="020B0604020202020204" pitchFamily="34" charset="0"/>
            </a:endParaRPr>
          </a:p>
          <a:p>
            <a:pPr marL="562909" lvl="2" algn="just">
              <a:spcBef>
                <a:spcPts val="1800"/>
              </a:spcBef>
              <a:spcAft>
                <a:spcPts val="300"/>
              </a:spcAft>
            </a:pPr>
            <a:r>
              <a:rPr lang="en-US" dirty="0">
                <a:latin typeface="Arial" panose="020B0604020202020204" pitchFamily="34" charset="0"/>
                <a:cs typeface="Arial" panose="020B0604020202020204" pitchFamily="34" charset="0"/>
              </a:rPr>
              <a:t>The first result for the EIOPA RFR would be the end of the CRA according to the new rates.</a:t>
            </a:r>
          </a:p>
          <a:p>
            <a:pPr marL="562909" lvl="2" algn="just">
              <a:spcBef>
                <a:spcPts val="1800"/>
              </a:spcBef>
              <a:spcAft>
                <a:spcPts val="300"/>
              </a:spcAft>
            </a:pPr>
            <a:r>
              <a:rPr lang="en-US" dirty="0">
                <a:latin typeface="Arial" panose="020B0604020202020204" pitchFamily="34" charset="0"/>
                <a:cs typeface="Arial" panose="020B0604020202020204" pitchFamily="34" charset="0"/>
              </a:rPr>
              <a:t>The new rates have to respect the </a:t>
            </a:r>
            <a:r>
              <a:rPr lang="en-US" b="1" dirty="0">
                <a:solidFill>
                  <a:srgbClr val="00457C"/>
                </a:solidFill>
                <a:latin typeface="Arial" panose="020B0604020202020204" pitchFamily="34" charset="0"/>
                <a:cs typeface="Arial" panose="020B0604020202020204" pitchFamily="34" charset="0"/>
              </a:rPr>
              <a:t>Deep Liquid Transparent (DLT) methodology </a:t>
            </a:r>
            <a:r>
              <a:rPr lang="en-US" dirty="0">
                <a:latin typeface="Arial" panose="020B0604020202020204" pitchFamily="34" charset="0"/>
                <a:cs typeface="Arial" panose="020B0604020202020204" pitchFamily="34" charset="0"/>
              </a:rPr>
              <a:t>before they can be included in the EIOPA RFR production.</a:t>
            </a:r>
          </a:p>
          <a:p>
            <a:pPr marL="342900" indent="-342900">
              <a:spcBef>
                <a:spcPts val="1800"/>
              </a:spcBef>
              <a:buFontTx/>
              <a:buAutoNum type="arabicPeriod"/>
            </a:pPr>
            <a:endParaRPr lang="fr-FR" dirty="0">
              <a:latin typeface="Arial" panose="020B0604020202020204" pitchFamily="34" charset="0"/>
              <a:cs typeface="Arial" panose="020B0604020202020204" pitchFamily="34" charset="0"/>
            </a:endParaRPr>
          </a:p>
        </p:txBody>
      </p:sp>
      <p:grpSp>
        <p:nvGrpSpPr>
          <p:cNvPr id="30" name="Group 347"/>
          <p:cNvGrpSpPr/>
          <p:nvPr/>
        </p:nvGrpSpPr>
        <p:grpSpPr>
          <a:xfrm>
            <a:off x="768433" y="1675487"/>
            <a:ext cx="467408" cy="444132"/>
            <a:chOff x="7848600" y="3964171"/>
            <a:chExt cx="677770" cy="628468"/>
          </a:xfrm>
        </p:grpSpPr>
        <p:sp>
          <p:nvSpPr>
            <p:cNvPr id="31" name="Freeform 262"/>
            <p:cNvSpPr>
              <a:spLocks noEditPoints="1"/>
            </p:cNvSpPr>
            <p:nvPr/>
          </p:nvSpPr>
          <p:spPr bwMode="auto">
            <a:xfrm>
              <a:off x="7920038" y="4079876"/>
              <a:ext cx="506413" cy="512763"/>
            </a:xfrm>
            <a:custGeom>
              <a:avLst/>
              <a:gdLst>
                <a:gd name="T0" fmla="*/ 145 w 157"/>
                <a:gd name="T1" fmla="*/ 62 h 157"/>
                <a:gd name="T2" fmla="*/ 145 w 157"/>
                <a:gd name="T3" fmla="*/ 145 h 157"/>
                <a:gd name="T4" fmla="*/ 12 w 157"/>
                <a:gd name="T5" fmla="*/ 145 h 157"/>
                <a:gd name="T6" fmla="*/ 12 w 157"/>
                <a:gd name="T7" fmla="*/ 94 h 157"/>
                <a:gd name="T8" fmla="*/ 0 w 157"/>
                <a:gd name="T9" fmla="*/ 83 h 157"/>
                <a:gd name="T10" fmla="*/ 0 w 157"/>
                <a:gd name="T11" fmla="*/ 157 h 157"/>
                <a:gd name="T12" fmla="*/ 157 w 157"/>
                <a:gd name="T13" fmla="*/ 157 h 157"/>
                <a:gd name="T14" fmla="*/ 157 w 157"/>
                <a:gd name="T15" fmla="*/ 51 h 157"/>
                <a:gd name="T16" fmla="*/ 145 w 157"/>
                <a:gd name="T17" fmla="*/ 62 h 157"/>
                <a:gd name="T18" fmla="*/ 0 w 157"/>
                <a:gd name="T19" fmla="*/ 0 h 157"/>
                <a:gd name="T20" fmla="*/ 0 w 157"/>
                <a:gd name="T21" fmla="*/ 6 h 157"/>
                <a:gd name="T22" fmla="*/ 12 w 157"/>
                <a:gd name="T23" fmla="*/ 12 h 157"/>
                <a:gd name="T24" fmla="*/ 12 w 157"/>
                <a:gd name="T25" fmla="*/ 12 h 157"/>
                <a:gd name="T26" fmla="*/ 111 w 157"/>
                <a:gd name="T27" fmla="*/ 12 h 157"/>
                <a:gd name="T28" fmla="*/ 124 w 157"/>
                <a:gd name="T29" fmla="*/ 0 h 157"/>
                <a:gd name="T30" fmla="*/ 0 w 157"/>
                <a:gd name="T3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57">
                  <a:moveTo>
                    <a:pt x="145" y="62"/>
                  </a:moveTo>
                  <a:cubicBezTo>
                    <a:pt x="145" y="145"/>
                    <a:pt x="145" y="145"/>
                    <a:pt x="145" y="145"/>
                  </a:cubicBezTo>
                  <a:cubicBezTo>
                    <a:pt x="12" y="145"/>
                    <a:pt x="12" y="145"/>
                    <a:pt x="12" y="145"/>
                  </a:cubicBezTo>
                  <a:cubicBezTo>
                    <a:pt x="12" y="94"/>
                    <a:pt x="12" y="94"/>
                    <a:pt x="12" y="94"/>
                  </a:cubicBezTo>
                  <a:cubicBezTo>
                    <a:pt x="0" y="83"/>
                    <a:pt x="0" y="83"/>
                    <a:pt x="0" y="83"/>
                  </a:cubicBezTo>
                  <a:cubicBezTo>
                    <a:pt x="0" y="157"/>
                    <a:pt x="0" y="157"/>
                    <a:pt x="0" y="157"/>
                  </a:cubicBezTo>
                  <a:cubicBezTo>
                    <a:pt x="157" y="157"/>
                    <a:pt x="157" y="157"/>
                    <a:pt x="157" y="157"/>
                  </a:cubicBezTo>
                  <a:cubicBezTo>
                    <a:pt x="157" y="51"/>
                    <a:pt x="157" y="51"/>
                    <a:pt x="157" y="51"/>
                  </a:cubicBezTo>
                  <a:lnTo>
                    <a:pt x="145" y="62"/>
                  </a:lnTo>
                  <a:close/>
                  <a:moveTo>
                    <a:pt x="0" y="0"/>
                  </a:moveTo>
                  <a:cubicBezTo>
                    <a:pt x="0" y="6"/>
                    <a:pt x="0" y="6"/>
                    <a:pt x="0" y="6"/>
                  </a:cubicBezTo>
                  <a:cubicBezTo>
                    <a:pt x="4" y="7"/>
                    <a:pt x="8" y="8"/>
                    <a:pt x="12" y="12"/>
                  </a:cubicBezTo>
                  <a:cubicBezTo>
                    <a:pt x="12" y="12"/>
                    <a:pt x="12" y="12"/>
                    <a:pt x="12" y="12"/>
                  </a:cubicBezTo>
                  <a:cubicBezTo>
                    <a:pt x="111" y="12"/>
                    <a:pt x="111" y="12"/>
                    <a:pt x="111" y="12"/>
                  </a:cubicBezTo>
                  <a:cubicBezTo>
                    <a:pt x="124" y="0"/>
                    <a:pt x="124" y="0"/>
                    <a:pt x="124"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32" name="Freeform 263"/>
            <p:cNvSpPr>
              <a:spLocks/>
            </p:cNvSpPr>
            <p:nvPr/>
          </p:nvSpPr>
          <p:spPr bwMode="auto">
            <a:xfrm>
              <a:off x="7848600" y="3964171"/>
              <a:ext cx="677770" cy="495115"/>
            </a:xfrm>
            <a:custGeom>
              <a:avLst/>
              <a:gdLst>
                <a:gd name="T0" fmla="*/ 231 w 236"/>
                <a:gd name="T1" fmla="*/ 22 h 159"/>
                <a:gd name="T2" fmla="*/ 179 w 236"/>
                <a:gd name="T3" fmla="*/ 70 h 159"/>
                <a:gd name="T4" fmla="*/ 167 w 236"/>
                <a:gd name="T5" fmla="*/ 81 h 159"/>
                <a:gd name="T6" fmla="*/ 83 w 236"/>
                <a:gd name="T7" fmla="*/ 159 h 159"/>
                <a:gd name="T8" fmla="*/ 34 w 236"/>
                <a:gd name="T9" fmla="*/ 113 h 159"/>
                <a:gd name="T10" fmla="*/ 22 w 236"/>
                <a:gd name="T11" fmla="*/ 102 h 159"/>
                <a:gd name="T12" fmla="*/ 5 w 236"/>
                <a:gd name="T13" fmla="*/ 86 h 159"/>
                <a:gd name="T14" fmla="*/ 5 w 236"/>
                <a:gd name="T15" fmla="*/ 69 h 159"/>
                <a:gd name="T16" fmla="*/ 22 w 236"/>
                <a:gd name="T17" fmla="*/ 69 h 159"/>
                <a:gd name="T18" fmla="*/ 22 w 236"/>
                <a:gd name="T19" fmla="*/ 69 h 159"/>
                <a:gd name="T20" fmla="*/ 34 w 236"/>
                <a:gd name="T21" fmla="*/ 80 h 159"/>
                <a:gd name="T22" fmla="*/ 83 w 236"/>
                <a:gd name="T23" fmla="*/ 126 h 159"/>
                <a:gd name="T24" fmla="*/ 159 w 236"/>
                <a:gd name="T25" fmla="*/ 55 h 159"/>
                <a:gd name="T26" fmla="*/ 172 w 236"/>
                <a:gd name="T27" fmla="*/ 43 h 159"/>
                <a:gd name="T28" fmla="*/ 214 w 236"/>
                <a:gd name="T29" fmla="*/ 4 h 159"/>
                <a:gd name="T30" fmla="*/ 231 w 236"/>
                <a:gd name="T31" fmla="*/ 5 h 159"/>
                <a:gd name="T32" fmla="*/ 231 w 236"/>
                <a:gd name="T33" fmla="*/ 2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59">
                  <a:moveTo>
                    <a:pt x="231" y="22"/>
                  </a:moveTo>
                  <a:cubicBezTo>
                    <a:pt x="179" y="70"/>
                    <a:pt x="179" y="70"/>
                    <a:pt x="179" y="70"/>
                  </a:cubicBezTo>
                  <a:cubicBezTo>
                    <a:pt x="167" y="81"/>
                    <a:pt x="167" y="81"/>
                    <a:pt x="167" y="81"/>
                  </a:cubicBezTo>
                  <a:cubicBezTo>
                    <a:pt x="83" y="159"/>
                    <a:pt x="83" y="159"/>
                    <a:pt x="83" y="159"/>
                  </a:cubicBezTo>
                  <a:cubicBezTo>
                    <a:pt x="34" y="113"/>
                    <a:pt x="34" y="113"/>
                    <a:pt x="34" y="113"/>
                  </a:cubicBezTo>
                  <a:cubicBezTo>
                    <a:pt x="22" y="102"/>
                    <a:pt x="22" y="102"/>
                    <a:pt x="22" y="102"/>
                  </a:cubicBezTo>
                  <a:cubicBezTo>
                    <a:pt x="5" y="86"/>
                    <a:pt x="5" y="86"/>
                    <a:pt x="5" y="86"/>
                  </a:cubicBezTo>
                  <a:cubicBezTo>
                    <a:pt x="0" y="82"/>
                    <a:pt x="0" y="74"/>
                    <a:pt x="5" y="69"/>
                  </a:cubicBezTo>
                  <a:cubicBezTo>
                    <a:pt x="9" y="64"/>
                    <a:pt x="17" y="64"/>
                    <a:pt x="22" y="69"/>
                  </a:cubicBezTo>
                  <a:cubicBezTo>
                    <a:pt x="22" y="69"/>
                    <a:pt x="22" y="69"/>
                    <a:pt x="22" y="69"/>
                  </a:cubicBezTo>
                  <a:cubicBezTo>
                    <a:pt x="34" y="80"/>
                    <a:pt x="34" y="80"/>
                    <a:pt x="34" y="80"/>
                  </a:cubicBezTo>
                  <a:cubicBezTo>
                    <a:pt x="83" y="126"/>
                    <a:pt x="83" y="126"/>
                    <a:pt x="83" y="126"/>
                  </a:cubicBezTo>
                  <a:cubicBezTo>
                    <a:pt x="159" y="55"/>
                    <a:pt x="159" y="55"/>
                    <a:pt x="159" y="55"/>
                  </a:cubicBezTo>
                  <a:cubicBezTo>
                    <a:pt x="172" y="43"/>
                    <a:pt x="172" y="43"/>
                    <a:pt x="172" y="43"/>
                  </a:cubicBezTo>
                  <a:cubicBezTo>
                    <a:pt x="214" y="4"/>
                    <a:pt x="214" y="4"/>
                    <a:pt x="214" y="4"/>
                  </a:cubicBezTo>
                  <a:cubicBezTo>
                    <a:pt x="219" y="0"/>
                    <a:pt x="227" y="0"/>
                    <a:pt x="231" y="5"/>
                  </a:cubicBezTo>
                  <a:cubicBezTo>
                    <a:pt x="236" y="10"/>
                    <a:pt x="236" y="17"/>
                    <a:pt x="231" y="2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grpSp>
      <p:grpSp>
        <p:nvGrpSpPr>
          <p:cNvPr id="33" name="Group 228">
            <a:extLst>
              <a:ext uri="{FF2B5EF4-FFF2-40B4-BE49-F238E27FC236}">
                <a16:creationId xmlns:a16="http://schemas.microsoft.com/office/drawing/2014/main" id="{4E1CC127-0FA2-4B16-B4D3-C8FE3D145A1E}"/>
              </a:ext>
            </a:extLst>
          </p:cNvPr>
          <p:cNvGrpSpPr/>
          <p:nvPr/>
        </p:nvGrpSpPr>
        <p:grpSpPr>
          <a:xfrm>
            <a:off x="817699" y="5431483"/>
            <a:ext cx="470306" cy="467115"/>
            <a:chOff x="-5842148" y="210618"/>
            <a:chExt cx="403225" cy="377825"/>
          </a:xfrm>
        </p:grpSpPr>
        <p:sp>
          <p:nvSpPr>
            <p:cNvPr id="34" name="Freeform 56">
              <a:extLst>
                <a:ext uri="{FF2B5EF4-FFF2-40B4-BE49-F238E27FC236}">
                  <a16:creationId xmlns:a16="http://schemas.microsoft.com/office/drawing/2014/main" id="{965F9887-076C-437E-8E9B-648D3AAA526C}"/>
                </a:ext>
              </a:extLst>
            </p:cNvPr>
            <p:cNvSpPr>
              <a:spLocks/>
            </p:cNvSpPr>
            <p:nvPr/>
          </p:nvSpPr>
          <p:spPr bwMode="auto">
            <a:xfrm>
              <a:off x="-5842148" y="210618"/>
              <a:ext cx="403225" cy="363538"/>
            </a:xfrm>
            <a:custGeom>
              <a:avLst/>
              <a:gdLst>
                <a:gd name="T0" fmla="*/ 124 w 126"/>
                <a:gd name="T1" fmla="*/ 94 h 113"/>
                <a:gd name="T2" fmla="*/ 74 w 126"/>
                <a:gd name="T3" fmla="*/ 7 h 113"/>
                <a:gd name="T4" fmla="*/ 63 w 126"/>
                <a:gd name="T5" fmla="*/ 0 h 113"/>
                <a:gd name="T6" fmla="*/ 63 w 126"/>
                <a:gd name="T7" fmla="*/ 0 h 113"/>
                <a:gd name="T8" fmla="*/ 52 w 126"/>
                <a:gd name="T9" fmla="*/ 7 h 113"/>
                <a:gd name="T10" fmla="*/ 3 w 126"/>
                <a:gd name="T11" fmla="*/ 94 h 113"/>
                <a:gd name="T12" fmla="*/ 3 w 126"/>
                <a:gd name="T13" fmla="*/ 107 h 113"/>
                <a:gd name="T14" fmla="*/ 14 w 126"/>
                <a:gd name="T15" fmla="*/ 113 h 113"/>
                <a:gd name="T16" fmla="*/ 50 w 126"/>
                <a:gd name="T17" fmla="*/ 113 h 113"/>
                <a:gd name="T18" fmla="*/ 50 w 126"/>
                <a:gd name="T19" fmla="*/ 110 h 113"/>
                <a:gd name="T20" fmla="*/ 50 w 126"/>
                <a:gd name="T21" fmla="*/ 107 h 113"/>
                <a:gd name="T22" fmla="*/ 14 w 126"/>
                <a:gd name="T23" fmla="*/ 107 h 113"/>
                <a:gd name="T24" fmla="*/ 8 w 126"/>
                <a:gd name="T25" fmla="*/ 104 h 113"/>
                <a:gd name="T26" fmla="*/ 8 w 126"/>
                <a:gd name="T27" fmla="*/ 97 h 113"/>
                <a:gd name="T28" fmla="*/ 57 w 126"/>
                <a:gd name="T29" fmla="*/ 9 h 113"/>
                <a:gd name="T30" fmla="*/ 63 w 126"/>
                <a:gd name="T31" fmla="*/ 6 h 113"/>
                <a:gd name="T32" fmla="*/ 63 w 126"/>
                <a:gd name="T33" fmla="*/ 6 h 113"/>
                <a:gd name="T34" fmla="*/ 69 w 126"/>
                <a:gd name="T35" fmla="*/ 9 h 113"/>
                <a:gd name="T36" fmla="*/ 118 w 126"/>
                <a:gd name="T37" fmla="*/ 97 h 113"/>
                <a:gd name="T38" fmla="*/ 118 w 126"/>
                <a:gd name="T39" fmla="*/ 104 h 113"/>
                <a:gd name="T40" fmla="*/ 112 w 126"/>
                <a:gd name="T41" fmla="*/ 107 h 113"/>
                <a:gd name="T42" fmla="*/ 76 w 126"/>
                <a:gd name="T43" fmla="*/ 107 h 113"/>
                <a:gd name="T44" fmla="*/ 77 w 126"/>
                <a:gd name="T45" fmla="*/ 110 h 113"/>
                <a:gd name="T46" fmla="*/ 76 w 126"/>
                <a:gd name="T47" fmla="*/ 113 h 113"/>
                <a:gd name="T48" fmla="*/ 112 w 126"/>
                <a:gd name="T49" fmla="*/ 113 h 113"/>
                <a:gd name="T50" fmla="*/ 124 w 126"/>
                <a:gd name="T51" fmla="*/ 107 h 113"/>
                <a:gd name="T52" fmla="*/ 124 w 126"/>
                <a:gd name="T53"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113">
                  <a:moveTo>
                    <a:pt x="124" y="94"/>
                  </a:moveTo>
                  <a:cubicBezTo>
                    <a:pt x="74" y="7"/>
                    <a:pt x="74" y="7"/>
                    <a:pt x="74" y="7"/>
                  </a:cubicBezTo>
                  <a:cubicBezTo>
                    <a:pt x="72" y="2"/>
                    <a:pt x="68" y="0"/>
                    <a:pt x="63" y="0"/>
                  </a:cubicBezTo>
                  <a:cubicBezTo>
                    <a:pt x="63" y="0"/>
                    <a:pt x="63" y="0"/>
                    <a:pt x="63" y="0"/>
                  </a:cubicBezTo>
                  <a:cubicBezTo>
                    <a:pt x="58" y="0"/>
                    <a:pt x="54" y="2"/>
                    <a:pt x="52" y="7"/>
                  </a:cubicBezTo>
                  <a:cubicBezTo>
                    <a:pt x="3" y="94"/>
                    <a:pt x="3" y="94"/>
                    <a:pt x="3" y="94"/>
                  </a:cubicBezTo>
                  <a:cubicBezTo>
                    <a:pt x="0" y="98"/>
                    <a:pt x="0" y="103"/>
                    <a:pt x="3" y="107"/>
                  </a:cubicBezTo>
                  <a:cubicBezTo>
                    <a:pt x="5" y="111"/>
                    <a:pt x="9" y="113"/>
                    <a:pt x="14" y="113"/>
                  </a:cubicBezTo>
                  <a:cubicBezTo>
                    <a:pt x="50" y="113"/>
                    <a:pt x="50" y="113"/>
                    <a:pt x="50" y="113"/>
                  </a:cubicBezTo>
                  <a:cubicBezTo>
                    <a:pt x="50" y="112"/>
                    <a:pt x="50" y="111"/>
                    <a:pt x="50" y="110"/>
                  </a:cubicBezTo>
                  <a:cubicBezTo>
                    <a:pt x="50" y="109"/>
                    <a:pt x="50" y="108"/>
                    <a:pt x="50" y="107"/>
                  </a:cubicBezTo>
                  <a:cubicBezTo>
                    <a:pt x="14" y="107"/>
                    <a:pt x="14" y="107"/>
                    <a:pt x="14" y="107"/>
                  </a:cubicBezTo>
                  <a:cubicBezTo>
                    <a:pt x="11" y="107"/>
                    <a:pt x="9" y="106"/>
                    <a:pt x="8" y="104"/>
                  </a:cubicBezTo>
                  <a:cubicBezTo>
                    <a:pt x="7" y="102"/>
                    <a:pt x="7" y="99"/>
                    <a:pt x="8" y="97"/>
                  </a:cubicBezTo>
                  <a:cubicBezTo>
                    <a:pt x="57" y="9"/>
                    <a:pt x="57" y="9"/>
                    <a:pt x="57" y="9"/>
                  </a:cubicBezTo>
                  <a:cubicBezTo>
                    <a:pt x="58" y="7"/>
                    <a:pt x="61" y="6"/>
                    <a:pt x="63" y="6"/>
                  </a:cubicBezTo>
                  <a:cubicBezTo>
                    <a:pt x="63" y="6"/>
                    <a:pt x="63" y="6"/>
                    <a:pt x="63" y="6"/>
                  </a:cubicBezTo>
                  <a:cubicBezTo>
                    <a:pt x="66" y="6"/>
                    <a:pt x="68" y="7"/>
                    <a:pt x="69" y="9"/>
                  </a:cubicBezTo>
                  <a:cubicBezTo>
                    <a:pt x="118" y="97"/>
                    <a:pt x="118" y="97"/>
                    <a:pt x="118" y="97"/>
                  </a:cubicBezTo>
                  <a:cubicBezTo>
                    <a:pt x="120" y="99"/>
                    <a:pt x="120" y="102"/>
                    <a:pt x="118" y="104"/>
                  </a:cubicBezTo>
                  <a:cubicBezTo>
                    <a:pt x="117" y="106"/>
                    <a:pt x="115" y="107"/>
                    <a:pt x="112" y="107"/>
                  </a:cubicBezTo>
                  <a:cubicBezTo>
                    <a:pt x="76" y="107"/>
                    <a:pt x="76" y="107"/>
                    <a:pt x="76" y="107"/>
                  </a:cubicBezTo>
                  <a:cubicBezTo>
                    <a:pt x="76" y="108"/>
                    <a:pt x="77" y="109"/>
                    <a:pt x="77" y="110"/>
                  </a:cubicBezTo>
                  <a:cubicBezTo>
                    <a:pt x="77" y="111"/>
                    <a:pt x="76" y="112"/>
                    <a:pt x="76" y="113"/>
                  </a:cubicBezTo>
                  <a:cubicBezTo>
                    <a:pt x="112" y="113"/>
                    <a:pt x="112" y="113"/>
                    <a:pt x="112" y="113"/>
                  </a:cubicBezTo>
                  <a:cubicBezTo>
                    <a:pt x="117" y="113"/>
                    <a:pt x="121" y="111"/>
                    <a:pt x="124" y="107"/>
                  </a:cubicBezTo>
                  <a:cubicBezTo>
                    <a:pt x="126" y="103"/>
                    <a:pt x="126" y="98"/>
                    <a:pt x="124" y="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35" name="Freeform 57">
              <a:extLst>
                <a:ext uri="{FF2B5EF4-FFF2-40B4-BE49-F238E27FC236}">
                  <a16:creationId xmlns:a16="http://schemas.microsoft.com/office/drawing/2014/main" id="{13258E51-7E3D-40FB-9587-F9D01AAE8FA1}"/>
                </a:ext>
              </a:extLst>
            </p:cNvPr>
            <p:cNvSpPr>
              <a:spLocks/>
            </p:cNvSpPr>
            <p:nvPr/>
          </p:nvSpPr>
          <p:spPr bwMode="auto">
            <a:xfrm>
              <a:off x="-5665935" y="336030"/>
              <a:ext cx="50800" cy="174625"/>
            </a:xfrm>
            <a:custGeom>
              <a:avLst/>
              <a:gdLst>
                <a:gd name="T0" fmla="*/ 2 w 16"/>
                <a:gd name="T1" fmla="*/ 47 h 54"/>
                <a:gd name="T2" fmla="*/ 8 w 16"/>
                <a:gd name="T3" fmla="*/ 54 h 54"/>
                <a:gd name="T4" fmla="*/ 14 w 16"/>
                <a:gd name="T5" fmla="*/ 47 h 54"/>
                <a:gd name="T6" fmla="*/ 16 w 16"/>
                <a:gd name="T7" fmla="*/ 9 h 54"/>
                <a:gd name="T8" fmla="*/ 13 w 16"/>
                <a:gd name="T9" fmla="*/ 3 h 54"/>
                <a:gd name="T10" fmla="*/ 9 w 16"/>
                <a:gd name="T11" fmla="*/ 0 h 54"/>
                <a:gd name="T12" fmla="*/ 7 w 16"/>
                <a:gd name="T13" fmla="*/ 0 h 54"/>
                <a:gd name="T14" fmla="*/ 3 w 16"/>
                <a:gd name="T15" fmla="*/ 3 h 54"/>
                <a:gd name="T16" fmla="*/ 0 w 16"/>
                <a:gd name="T17" fmla="*/ 9 h 54"/>
                <a:gd name="T18" fmla="*/ 2 w 16"/>
                <a:gd name="T19"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54">
                  <a:moveTo>
                    <a:pt x="2" y="47"/>
                  </a:moveTo>
                  <a:cubicBezTo>
                    <a:pt x="2" y="52"/>
                    <a:pt x="5" y="54"/>
                    <a:pt x="8" y="54"/>
                  </a:cubicBezTo>
                  <a:cubicBezTo>
                    <a:pt x="12" y="54"/>
                    <a:pt x="14" y="52"/>
                    <a:pt x="14" y="47"/>
                  </a:cubicBezTo>
                  <a:cubicBezTo>
                    <a:pt x="16" y="9"/>
                    <a:pt x="16" y="9"/>
                    <a:pt x="16" y="9"/>
                  </a:cubicBezTo>
                  <a:cubicBezTo>
                    <a:pt x="16" y="7"/>
                    <a:pt x="15" y="4"/>
                    <a:pt x="13" y="3"/>
                  </a:cubicBezTo>
                  <a:cubicBezTo>
                    <a:pt x="12" y="1"/>
                    <a:pt x="10" y="0"/>
                    <a:pt x="9" y="0"/>
                  </a:cubicBezTo>
                  <a:cubicBezTo>
                    <a:pt x="7" y="0"/>
                    <a:pt x="7" y="0"/>
                    <a:pt x="7" y="0"/>
                  </a:cubicBezTo>
                  <a:cubicBezTo>
                    <a:pt x="6" y="0"/>
                    <a:pt x="4" y="1"/>
                    <a:pt x="3" y="3"/>
                  </a:cubicBezTo>
                  <a:cubicBezTo>
                    <a:pt x="1" y="4"/>
                    <a:pt x="0" y="7"/>
                    <a:pt x="0" y="9"/>
                  </a:cubicBezTo>
                  <a:lnTo>
                    <a:pt x="2" y="47"/>
                  </a:lnTo>
                  <a:close/>
                </a:path>
              </a:pathLst>
            </a:custGeom>
            <a:solidFill>
              <a:srgbClr val="004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36" name="Freeform 58">
              <a:extLst>
                <a:ext uri="{FF2B5EF4-FFF2-40B4-BE49-F238E27FC236}">
                  <a16:creationId xmlns:a16="http://schemas.microsoft.com/office/drawing/2014/main" id="{EA210D44-EFAE-4435-B793-E11492F2B60A}"/>
                </a:ext>
              </a:extLst>
            </p:cNvPr>
            <p:cNvSpPr>
              <a:spLocks/>
            </p:cNvSpPr>
            <p:nvPr/>
          </p:nvSpPr>
          <p:spPr bwMode="auto">
            <a:xfrm>
              <a:off x="-5662760" y="539230"/>
              <a:ext cx="47625" cy="49213"/>
            </a:xfrm>
            <a:custGeom>
              <a:avLst/>
              <a:gdLst>
                <a:gd name="T0" fmla="*/ 15 w 15"/>
                <a:gd name="T1" fmla="*/ 8 h 15"/>
                <a:gd name="T2" fmla="*/ 7 w 15"/>
                <a:gd name="T3" fmla="*/ 0 h 15"/>
                <a:gd name="T4" fmla="*/ 7 w 15"/>
                <a:gd name="T5" fmla="*/ 0 h 15"/>
                <a:gd name="T6" fmla="*/ 0 w 15"/>
                <a:gd name="T7" fmla="*/ 8 h 15"/>
                <a:gd name="T8" fmla="*/ 7 w 15"/>
                <a:gd name="T9" fmla="*/ 15 h 15"/>
                <a:gd name="T10" fmla="*/ 15 w 15"/>
                <a:gd name="T11" fmla="*/ 8 h 15"/>
              </a:gdLst>
              <a:ahLst/>
              <a:cxnLst>
                <a:cxn ang="0">
                  <a:pos x="T0" y="T1"/>
                </a:cxn>
                <a:cxn ang="0">
                  <a:pos x="T2" y="T3"/>
                </a:cxn>
                <a:cxn ang="0">
                  <a:pos x="T4" y="T5"/>
                </a:cxn>
                <a:cxn ang="0">
                  <a:pos x="T6" y="T7"/>
                </a:cxn>
                <a:cxn ang="0">
                  <a:pos x="T8" y="T9"/>
                </a:cxn>
                <a:cxn ang="0">
                  <a:pos x="T10" y="T11"/>
                </a:cxn>
              </a:cxnLst>
              <a:rect l="0" t="0" r="r" b="b"/>
              <a:pathLst>
                <a:path w="15" h="15">
                  <a:moveTo>
                    <a:pt x="15" y="8"/>
                  </a:moveTo>
                  <a:cubicBezTo>
                    <a:pt x="15" y="4"/>
                    <a:pt x="11" y="0"/>
                    <a:pt x="7" y="0"/>
                  </a:cubicBezTo>
                  <a:cubicBezTo>
                    <a:pt x="7" y="0"/>
                    <a:pt x="7" y="0"/>
                    <a:pt x="7" y="0"/>
                  </a:cubicBezTo>
                  <a:cubicBezTo>
                    <a:pt x="3" y="0"/>
                    <a:pt x="0" y="4"/>
                    <a:pt x="0" y="8"/>
                  </a:cubicBezTo>
                  <a:cubicBezTo>
                    <a:pt x="0" y="12"/>
                    <a:pt x="3" y="15"/>
                    <a:pt x="7" y="15"/>
                  </a:cubicBezTo>
                  <a:cubicBezTo>
                    <a:pt x="11" y="15"/>
                    <a:pt x="15" y="12"/>
                    <a:pt x="15" y="8"/>
                  </a:cubicBezTo>
                  <a:close/>
                </a:path>
              </a:pathLst>
            </a:custGeom>
            <a:solidFill>
              <a:srgbClr val="004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grpSp>
      <p:sp>
        <p:nvSpPr>
          <p:cNvPr id="37" name="Flèche droite 36"/>
          <p:cNvSpPr/>
          <p:nvPr/>
        </p:nvSpPr>
        <p:spPr>
          <a:xfrm>
            <a:off x="7069540" y="3992471"/>
            <a:ext cx="463377" cy="155464"/>
          </a:xfrm>
          <a:prstGeom prst="rightArrow">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a:solidFill>
                <a:schemeClr val="tx1"/>
              </a:solidFill>
            </a:endParaRPr>
          </a:p>
        </p:txBody>
      </p:sp>
      <p:sp>
        <p:nvSpPr>
          <p:cNvPr id="38" name="Flèche droite 37"/>
          <p:cNvSpPr/>
          <p:nvPr/>
        </p:nvSpPr>
        <p:spPr>
          <a:xfrm>
            <a:off x="7069540" y="4406756"/>
            <a:ext cx="463377" cy="155464"/>
          </a:xfrm>
          <a:prstGeom prst="rightArrow">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a:solidFill>
                <a:schemeClr val="tx1"/>
              </a:solidFill>
            </a:endParaRPr>
          </a:p>
        </p:txBody>
      </p:sp>
      <p:sp>
        <p:nvSpPr>
          <p:cNvPr id="39" name="Flèche droite 38"/>
          <p:cNvSpPr/>
          <p:nvPr/>
        </p:nvSpPr>
        <p:spPr>
          <a:xfrm>
            <a:off x="850789" y="4924820"/>
            <a:ext cx="463377" cy="155464"/>
          </a:xfrm>
          <a:prstGeom prst="rightArrow">
            <a:avLst/>
          </a:prstGeom>
          <a:solidFill>
            <a:srgbClr val="00457C"/>
          </a:solidFill>
          <a:ln w="3175">
            <a:solidFill>
              <a:srgbClr val="00457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dirty="0">
              <a:solidFill>
                <a:schemeClr val="tx1"/>
              </a:solidFill>
            </a:endParaRPr>
          </a:p>
        </p:txBody>
      </p:sp>
    </p:spTree>
    <p:extLst>
      <p:ext uri="{BB962C8B-B14F-4D97-AF65-F5344CB8AC3E}">
        <p14:creationId xmlns:p14="http://schemas.microsoft.com/office/powerpoint/2010/main" val="3595562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917616" y="405861"/>
            <a:ext cx="10515600" cy="1325563"/>
          </a:xfrm>
        </p:spPr>
        <p:txBody>
          <a:bodyPr/>
          <a:lstStyle/>
          <a:p>
            <a:r>
              <a:rPr lang="fr-FR" sz="3000" dirty="0"/>
              <a:t>Impact on the RFR structure</a:t>
            </a:r>
            <a:endParaRPr lang="en-GB" sz="3000" dirty="0">
              <a:latin typeface="Arial Narrow" panose="020B0606020202030204" pitchFamily="34" charset="0"/>
            </a:endParaRPr>
          </a:p>
        </p:txBody>
      </p:sp>
      <p:grpSp>
        <p:nvGrpSpPr>
          <p:cNvPr id="6" name="Group 347"/>
          <p:cNvGrpSpPr/>
          <p:nvPr/>
        </p:nvGrpSpPr>
        <p:grpSpPr>
          <a:xfrm>
            <a:off x="611675" y="1690276"/>
            <a:ext cx="744690" cy="618370"/>
            <a:chOff x="7848600" y="3938588"/>
            <a:chExt cx="762000" cy="654051"/>
          </a:xfrm>
        </p:grpSpPr>
        <p:sp>
          <p:nvSpPr>
            <p:cNvPr id="7" name="Freeform 262"/>
            <p:cNvSpPr>
              <a:spLocks noEditPoints="1"/>
            </p:cNvSpPr>
            <p:nvPr/>
          </p:nvSpPr>
          <p:spPr bwMode="auto">
            <a:xfrm>
              <a:off x="7920038" y="4079876"/>
              <a:ext cx="506413" cy="512763"/>
            </a:xfrm>
            <a:custGeom>
              <a:avLst/>
              <a:gdLst>
                <a:gd name="T0" fmla="*/ 145 w 157"/>
                <a:gd name="T1" fmla="*/ 62 h 157"/>
                <a:gd name="T2" fmla="*/ 145 w 157"/>
                <a:gd name="T3" fmla="*/ 145 h 157"/>
                <a:gd name="T4" fmla="*/ 12 w 157"/>
                <a:gd name="T5" fmla="*/ 145 h 157"/>
                <a:gd name="T6" fmla="*/ 12 w 157"/>
                <a:gd name="T7" fmla="*/ 94 h 157"/>
                <a:gd name="T8" fmla="*/ 0 w 157"/>
                <a:gd name="T9" fmla="*/ 83 h 157"/>
                <a:gd name="T10" fmla="*/ 0 w 157"/>
                <a:gd name="T11" fmla="*/ 157 h 157"/>
                <a:gd name="T12" fmla="*/ 157 w 157"/>
                <a:gd name="T13" fmla="*/ 157 h 157"/>
                <a:gd name="T14" fmla="*/ 157 w 157"/>
                <a:gd name="T15" fmla="*/ 51 h 157"/>
                <a:gd name="T16" fmla="*/ 145 w 157"/>
                <a:gd name="T17" fmla="*/ 62 h 157"/>
                <a:gd name="T18" fmla="*/ 0 w 157"/>
                <a:gd name="T19" fmla="*/ 0 h 157"/>
                <a:gd name="T20" fmla="*/ 0 w 157"/>
                <a:gd name="T21" fmla="*/ 6 h 157"/>
                <a:gd name="T22" fmla="*/ 12 w 157"/>
                <a:gd name="T23" fmla="*/ 12 h 157"/>
                <a:gd name="T24" fmla="*/ 12 w 157"/>
                <a:gd name="T25" fmla="*/ 12 h 157"/>
                <a:gd name="T26" fmla="*/ 111 w 157"/>
                <a:gd name="T27" fmla="*/ 12 h 157"/>
                <a:gd name="T28" fmla="*/ 124 w 157"/>
                <a:gd name="T29" fmla="*/ 0 h 157"/>
                <a:gd name="T30" fmla="*/ 0 w 157"/>
                <a:gd name="T3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57">
                  <a:moveTo>
                    <a:pt x="145" y="62"/>
                  </a:moveTo>
                  <a:cubicBezTo>
                    <a:pt x="145" y="145"/>
                    <a:pt x="145" y="145"/>
                    <a:pt x="145" y="145"/>
                  </a:cubicBezTo>
                  <a:cubicBezTo>
                    <a:pt x="12" y="145"/>
                    <a:pt x="12" y="145"/>
                    <a:pt x="12" y="145"/>
                  </a:cubicBezTo>
                  <a:cubicBezTo>
                    <a:pt x="12" y="94"/>
                    <a:pt x="12" y="94"/>
                    <a:pt x="12" y="94"/>
                  </a:cubicBezTo>
                  <a:cubicBezTo>
                    <a:pt x="0" y="83"/>
                    <a:pt x="0" y="83"/>
                    <a:pt x="0" y="83"/>
                  </a:cubicBezTo>
                  <a:cubicBezTo>
                    <a:pt x="0" y="157"/>
                    <a:pt x="0" y="157"/>
                    <a:pt x="0" y="157"/>
                  </a:cubicBezTo>
                  <a:cubicBezTo>
                    <a:pt x="157" y="157"/>
                    <a:pt x="157" y="157"/>
                    <a:pt x="157" y="157"/>
                  </a:cubicBezTo>
                  <a:cubicBezTo>
                    <a:pt x="157" y="51"/>
                    <a:pt x="157" y="51"/>
                    <a:pt x="157" y="51"/>
                  </a:cubicBezTo>
                  <a:lnTo>
                    <a:pt x="145" y="62"/>
                  </a:lnTo>
                  <a:close/>
                  <a:moveTo>
                    <a:pt x="0" y="0"/>
                  </a:moveTo>
                  <a:cubicBezTo>
                    <a:pt x="0" y="6"/>
                    <a:pt x="0" y="6"/>
                    <a:pt x="0" y="6"/>
                  </a:cubicBezTo>
                  <a:cubicBezTo>
                    <a:pt x="4" y="7"/>
                    <a:pt x="8" y="8"/>
                    <a:pt x="12" y="12"/>
                  </a:cubicBezTo>
                  <a:cubicBezTo>
                    <a:pt x="12" y="12"/>
                    <a:pt x="12" y="12"/>
                    <a:pt x="12" y="12"/>
                  </a:cubicBezTo>
                  <a:cubicBezTo>
                    <a:pt x="111" y="12"/>
                    <a:pt x="111" y="12"/>
                    <a:pt x="111" y="12"/>
                  </a:cubicBezTo>
                  <a:cubicBezTo>
                    <a:pt x="124" y="0"/>
                    <a:pt x="124" y="0"/>
                    <a:pt x="124"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8" name="Freeform 263"/>
            <p:cNvSpPr>
              <a:spLocks/>
            </p:cNvSpPr>
            <p:nvPr/>
          </p:nvSpPr>
          <p:spPr bwMode="auto">
            <a:xfrm>
              <a:off x="7848600" y="3938588"/>
              <a:ext cx="762000" cy="520700"/>
            </a:xfrm>
            <a:custGeom>
              <a:avLst/>
              <a:gdLst>
                <a:gd name="T0" fmla="*/ 231 w 236"/>
                <a:gd name="T1" fmla="*/ 22 h 159"/>
                <a:gd name="T2" fmla="*/ 179 w 236"/>
                <a:gd name="T3" fmla="*/ 70 h 159"/>
                <a:gd name="T4" fmla="*/ 167 w 236"/>
                <a:gd name="T5" fmla="*/ 81 h 159"/>
                <a:gd name="T6" fmla="*/ 83 w 236"/>
                <a:gd name="T7" fmla="*/ 159 h 159"/>
                <a:gd name="T8" fmla="*/ 34 w 236"/>
                <a:gd name="T9" fmla="*/ 113 h 159"/>
                <a:gd name="T10" fmla="*/ 22 w 236"/>
                <a:gd name="T11" fmla="*/ 102 h 159"/>
                <a:gd name="T12" fmla="*/ 5 w 236"/>
                <a:gd name="T13" fmla="*/ 86 h 159"/>
                <a:gd name="T14" fmla="*/ 5 w 236"/>
                <a:gd name="T15" fmla="*/ 69 h 159"/>
                <a:gd name="T16" fmla="*/ 22 w 236"/>
                <a:gd name="T17" fmla="*/ 69 h 159"/>
                <a:gd name="T18" fmla="*/ 22 w 236"/>
                <a:gd name="T19" fmla="*/ 69 h 159"/>
                <a:gd name="T20" fmla="*/ 34 w 236"/>
                <a:gd name="T21" fmla="*/ 80 h 159"/>
                <a:gd name="T22" fmla="*/ 83 w 236"/>
                <a:gd name="T23" fmla="*/ 126 h 159"/>
                <a:gd name="T24" fmla="*/ 159 w 236"/>
                <a:gd name="T25" fmla="*/ 55 h 159"/>
                <a:gd name="T26" fmla="*/ 172 w 236"/>
                <a:gd name="T27" fmla="*/ 43 h 159"/>
                <a:gd name="T28" fmla="*/ 214 w 236"/>
                <a:gd name="T29" fmla="*/ 4 h 159"/>
                <a:gd name="T30" fmla="*/ 231 w 236"/>
                <a:gd name="T31" fmla="*/ 5 h 159"/>
                <a:gd name="T32" fmla="*/ 231 w 236"/>
                <a:gd name="T33" fmla="*/ 2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59">
                  <a:moveTo>
                    <a:pt x="231" y="22"/>
                  </a:moveTo>
                  <a:cubicBezTo>
                    <a:pt x="179" y="70"/>
                    <a:pt x="179" y="70"/>
                    <a:pt x="179" y="70"/>
                  </a:cubicBezTo>
                  <a:cubicBezTo>
                    <a:pt x="167" y="81"/>
                    <a:pt x="167" y="81"/>
                    <a:pt x="167" y="81"/>
                  </a:cubicBezTo>
                  <a:cubicBezTo>
                    <a:pt x="83" y="159"/>
                    <a:pt x="83" y="159"/>
                    <a:pt x="83" y="159"/>
                  </a:cubicBezTo>
                  <a:cubicBezTo>
                    <a:pt x="34" y="113"/>
                    <a:pt x="34" y="113"/>
                    <a:pt x="34" y="113"/>
                  </a:cubicBezTo>
                  <a:cubicBezTo>
                    <a:pt x="22" y="102"/>
                    <a:pt x="22" y="102"/>
                    <a:pt x="22" y="102"/>
                  </a:cubicBezTo>
                  <a:cubicBezTo>
                    <a:pt x="5" y="86"/>
                    <a:pt x="5" y="86"/>
                    <a:pt x="5" y="86"/>
                  </a:cubicBezTo>
                  <a:cubicBezTo>
                    <a:pt x="0" y="82"/>
                    <a:pt x="0" y="74"/>
                    <a:pt x="5" y="69"/>
                  </a:cubicBezTo>
                  <a:cubicBezTo>
                    <a:pt x="9" y="64"/>
                    <a:pt x="17" y="64"/>
                    <a:pt x="22" y="69"/>
                  </a:cubicBezTo>
                  <a:cubicBezTo>
                    <a:pt x="22" y="69"/>
                    <a:pt x="22" y="69"/>
                    <a:pt x="22" y="69"/>
                  </a:cubicBezTo>
                  <a:cubicBezTo>
                    <a:pt x="34" y="80"/>
                    <a:pt x="34" y="80"/>
                    <a:pt x="34" y="80"/>
                  </a:cubicBezTo>
                  <a:cubicBezTo>
                    <a:pt x="83" y="126"/>
                    <a:pt x="83" y="126"/>
                    <a:pt x="83" y="126"/>
                  </a:cubicBezTo>
                  <a:cubicBezTo>
                    <a:pt x="159" y="55"/>
                    <a:pt x="159" y="55"/>
                    <a:pt x="159" y="55"/>
                  </a:cubicBezTo>
                  <a:cubicBezTo>
                    <a:pt x="172" y="43"/>
                    <a:pt x="172" y="43"/>
                    <a:pt x="172" y="43"/>
                  </a:cubicBezTo>
                  <a:cubicBezTo>
                    <a:pt x="214" y="4"/>
                    <a:pt x="214" y="4"/>
                    <a:pt x="214" y="4"/>
                  </a:cubicBezTo>
                  <a:cubicBezTo>
                    <a:pt x="219" y="0"/>
                    <a:pt x="227" y="0"/>
                    <a:pt x="231" y="5"/>
                  </a:cubicBezTo>
                  <a:cubicBezTo>
                    <a:pt x="236" y="10"/>
                    <a:pt x="236" y="17"/>
                    <a:pt x="231" y="2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grpSp>
      <p:grpSp>
        <p:nvGrpSpPr>
          <p:cNvPr id="9" name="Group 228">
            <a:extLst>
              <a:ext uri="{FF2B5EF4-FFF2-40B4-BE49-F238E27FC236}">
                <a16:creationId xmlns:a16="http://schemas.microsoft.com/office/drawing/2014/main" id="{4E1CC127-0FA2-4B16-B4D3-C8FE3D145A1E}"/>
              </a:ext>
            </a:extLst>
          </p:cNvPr>
          <p:cNvGrpSpPr/>
          <p:nvPr/>
        </p:nvGrpSpPr>
        <p:grpSpPr>
          <a:xfrm>
            <a:off x="660259" y="3095320"/>
            <a:ext cx="516140" cy="458770"/>
            <a:chOff x="-5842148" y="210618"/>
            <a:chExt cx="403225" cy="377825"/>
          </a:xfrm>
        </p:grpSpPr>
        <p:sp>
          <p:nvSpPr>
            <p:cNvPr id="10" name="Freeform 56">
              <a:extLst>
                <a:ext uri="{FF2B5EF4-FFF2-40B4-BE49-F238E27FC236}">
                  <a16:creationId xmlns:a16="http://schemas.microsoft.com/office/drawing/2014/main" id="{965F9887-076C-437E-8E9B-648D3AAA526C}"/>
                </a:ext>
              </a:extLst>
            </p:cNvPr>
            <p:cNvSpPr>
              <a:spLocks/>
            </p:cNvSpPr>
            <p:nvPr/>
          </p:nvSpPr>
          <p:spPr bwMode="auto">
            <a:xfrm>
              <a:off x="-5842148" y="210618"/>
              <a:ext cx="403225" cy="363538"/>
            </a:xfrm>
            <a:custGeom>
              <a:avLst/>
              <a:gdLst>
                <a:gd name="T0" fmla="*/ 124 w 126"/>
                <a:gd name="T1" fmla="*/ 94 h 113"/>
                <a:gd name="T2" fmla="*/ 74 w 126"/>
                <a:gd name="T3" fmla="*/ 7 h 113"/>
                <a:gd name="T4" fmla="*/ 63 w 126"/>
                <a:gd name="T5" fmla="*/ 0 h 113"/>
                <a:gd name="T6" fmla="*/ 63 w 126"/>
                <a:gd name="T7" fmla="*/ 0 h 113"/>
                <a:gd name="T8" fmla="*/ 52 w 126"/>
                <a:gd name="T9" fmla="*/ 7 h 113"/>
                <a:gd name="T10" fmla="*/ 3 w 126"/>
                <a:gd name="T11" fmla="*/ 94 h 113"/>
                <a:gd name="T12" fmla="*/ 3 w 126"/>
                <a:gd name="T13" fmla="*/ 107 h 113"/>
                <a:gd name="T14" fmla="*/ 14 w 126"/>
                <a:gd name="T15" fmla="*/ 113 h 113"/>
                <a:gd name="T16" fmla="*/ 50 w 126"/>
                <a:gd name="T17" fmla="*/ 113 h 113"/>
                <a:gd name="T18" fmla="*/ 50 w 126"/>
                <a:gd name="T19" fmla="*/ 110 h 113"/>
                <a:gd name="T20" fmla="*/ 50 w 126"/>
                <a:gd name="T21" fmla="*/ 107 h 113"/>
                <a:gd name="T22" fmla="*/ 14 w 126"/>
                <a:gd name="T23" fmla="*/ 107 h 113"/>
                <a:gd name="T24" fmla="*/ 8 w 126"/>
                <a:gd name="T25" fmla="*/ 104 h 113"/>
                <a:gd name="T26" fmla="*/ 8 w 126"/>
                <a:gd name="T27" fmla="*/ 97 h 113"/>
                <a:gd name="T28" fmla="*/ 57 w 126"/>
                <a:gd name="T29" fmla="*/ 9 h 113"/>
                <a:gd name="T30" fmla="*/ 63 w 126"/>
                <a:gd name="T31" fmla="*/ 6 h 113"/>
                <a:gd name="T32" fmla="*/ 63 w 126"/>
                <a:gd name="T33" fmla="*/ 6 h 113"/>
                <a:gd name="T34" fmla="*/ 69 w 126"/>
                <a:gd name="T35" fmla="*/ 9 h 113"/>
                <a:gd name="T36" fmla="*/ 118 w 126"/>
                <a:gd name="T37" fmla="*/ 97 h 113"/>
                <a:gd name="T38" fmla="*/ 118 w 126"/>
                <a:gd name="T39" fmla="*/ 104 h 113"/>
                <a:gd name="T40" fmla="*/ 112 w 126"/>
                <a:gd name="T41" fmla="*/ 107 h 113"/>
                <a:gd name="T42" fmla="*/ 76 w 126"/>
                <a:gd name="T43" fmla="*/ 107 h 113"/>
                <a:gd name="T44" fmla="*/ 77 w 126"/>
                <a:gd name="T45" fmla="*/ 110 h 113"/>
                <a:gd name="T46" fmla="*/ 76 w 126"/>
                <a:gd name="T47" fmla="*/ 113 h 113"/>
                <a:gd name="T48" fmla="*/ 112 w 126"/>
                <a:gd name="T49" fmla="*/ 113 h 113"/>
                <a:gd name="T50" fmla="*/ 124 w 126"/>
                <a:gd name="T51" fmla="*/ 107 h 113"/>
                <a:gd name="T52" fmla="*/ 124 w 126"/>
                <a:gd name="T53"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113">
                  <a:moveTo>
                    <a:pt x="124" y="94"/>
                  </a:moveTo>
                  <a:cubicBezTo>
                    <a:pt x="74" y="7"/>
                    <a:pt x="74" y="7"/>
                    <a:pt x="74" y="7"/>
                  </a:cubicBezTo>
                  <a:cubicBezTo>
                    <a:pt x="72" y="2"/>
                    <a:pt x="68" y="0"/>
                    <a:pt x="63" y="0"/>
                  </a:cubicBezTo>
                  <a:cubicBezTo>
                    <a:pt x="63" y="0"/>
                    <a:pt x="63" y="0"/>
                    <a:pt x="63" y="0"/>
                  </a:cubicBezTo>
                  <a:cubicBezTo>
                    <a:pt x="58" y="0"/>
                    <a:pt x="54" y="2"/>
                    <a:pt x="52" y="7"/>
                  </a:cubicBezTo>
                  <a:cubicBezTo>
                    <a:pt x="3" y="94"/>
                    <a:pt x="3" y="94"/>
                    <a:pt x="3" y="94"/>
                  </a:cubicBezTo>
                  <a:cubicBezTo>
                    <a:pt x="0" y="98"/>
                    <a:pt x="0" y="103"/>
                    <a:pt x="3" y="107"/>
                  </a:cubicBezTo>
                  <a:cubicBezTo>
                    <a:pt x="5" y="111"/>
                    <a:pt x="9" y="113"/>
                    <a:pt x="14" y="113"/>
                  </a:cubicBezTo>
                  <a:cubicBezTo>
                    <a:pt x="50" y="113"/>
                    <a:pt x="50" y="113"/>
                    <a:pt x="50" y="113"/>
                  </a:cubicBezTo>
                  <a:cubicBezTo>
                    <a:pt x="50" y="112"/>
                    <a:pt x="50" y="111"/>
                    <a:pt x="50" y="110"/>
                  </a:cubicBezTo>
                  <a:cubicBezTo>
                    <a:pt x="50" y="109"/>
                    <a:pt x="50" y="108"/>
                    <a:pt x="50" y="107"/>
                  </a:cubicBezTo>
                  <a:cubicBezTo>
                    <a:pt x="14" y="107"/>
                    <a:pt x="14" y="107"/>
                    <a:pt x="14" y="107"/>
                  </a:cubicBezTo>
                  <a:cubicBezTo>
                    <a:pt x="11" y="107"/>
                    <a:pt x="9" y="106"/>
                    <a:pt x="8" y="104"/>
                  </a:cubicBezTo>
                  <a:cubicBezTo>
                    <a:pt x="7" y="102"/>
                    <a:pt x="7" y="99"/>
                    <a:pt x="8" y="97"/>
                  </a:cubicBezTo>
                  <a:cubicBezTo>
                    <a:pt x="57" y="9"/>
                    <a:pt x="57" y="9"/>
                    <a:pt x="57" y="9"/>
                  </a:cubicBezTo>
                  <a:cubicBezTo>
                    <a:pt x="58" y="7"/>
                    <a:pt x="61" y="6"/>
                    <a:pt x="63" y="6"/>
                  </a:cubicBezTo>
                  <a:cubicBezTo>
                    <a:pt x="63" y="6"/>
                    <a:pt x="63" y="6"/>
                    <a:pt x="63" y="6"/>
                  </a:cubicBezTo>
                  <a:cubicBezTo>
                    <a:pt x="66" y="6"/>
                    <a:pt x="68" y="7"/>
                    <a:pt x="69" y="9"/>
                  </a:cubicBezTo>
                  <a:cubicBezTo>
                    <a:pt x="118" y="97"/>
                    <a:pt x="118" y="97"/>
                    <a:pt x="118" y="97"/>
                  </a:cubicBezTo>
                  <a:cubicBezTo>
                    <a:pt x="120" y="99"/>
                    <a:pt x="120" y="102"/>
                    <a:pt x="118" y="104"/>
                  </a:cubicBezTo>
                  <a:cubicBezTo>
                    <a:pt x="117" y="106"/>
                    <a:pt x="115" y="107"/>
                    <a:pt x="112" y="107"/>
                  </a:cubicBezTo>
                  <a:cubicBezTo>
                    <a:pt x="76" y="107"/>
                    <a:pt x="76" y="107"/>
                    <a:pt x="76" y="107"/>
                  </a:cubicBezTo>
                  <a:cubicBezTo>
                    <a:pt x="76" y="108"/>
                    <a:pt x="77" y="109"/>
                    <a:pt x="77" y="110"/>
                  </a:cubicBezTo>
                  <a:cubicBezTo>
                    <a:pt x="77" y="111"/>
                    <a:pt x="76" y="112"/>
                    <a:pt x="76" y="113"/>
                  </a:cubicBezTo>
                  <a:cubicBezTo>
                    <a:pt x="112" y="113"/>
                    <a:pt x="112" y="113"/>
                    <a:pt x="112" y="113"/>
                  </a:cubicBezTo>
                  <a:cubicBezTo>
                    <a:pt x="117" y="113"/>
                    <a:pt x="121" y="111"/>
                    <a:pt x="124" y="107"/>
                  </a:cubicBezTo>
                  <a:cubicBezTo>
                    <a:pt x="126" y="103"/>
                    <a:pt x="126" y="98"/>
                    <a:pt x="124" y="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11" name="Freeform 57">
              <a:extLst>
                <a:ext uri="{FF2B5EF4-FFF2-40B4-BE49-F238E27FC236}">
                  <a16:creationId xmlns:a16="http://schemas.microsoft.com/office/drawing/2014/main" id="{13258E51-7E3D-40FB-9587-F9D01AAE8FA1}"/>
                </a:ext>
              </a:extLst>
            </p:cNvPr>
            <p:cNvSpPr>
              <a:spLocks/>
            </p:cNvSpPr>
            <p:nvPr/>
          </p:nvSpPr>
          <p:spPr bwMode="auto">
            <a:xfrm>
              <a:off x="-5665935" y="336030"/>
              <a:ext cx="50800" cy="174625"/>
            </a:xfrm>
            <a:custGeom>
              <a:avLst/>
              <a:gdLst>
                <a:gd name="T0" fmla="*/ 2 w 16"/>
                <a:gd name="T1" fmla="*/ 47 h 54"/>
                <a:gd name="T2" fmla="*/ 8 w 16"/>
                <a:gd name="T3" fmla="*/ 54 h 54"/>
                <a:gd name="T4" fmla="*/ 14 w 16"/>
                <a:gd name="T5" fmla="*/ 47 h 54"/>
                <a:gd name="T6" fmla="*/ 16 w 16"/>
                <a:gd name="T7" fmla="*/ 9 h 54"/>
                <a:gd name="T8" fmla="*/ 13 w 16"/>
                <a:gd name="T9" fmla="*/ 3 h 54"/>
                <a:gd name="T10" fmla="*/ 9 w 16"/>
                <a:gd name="T11" fmla="*/ 0 h 54"/>
                <a:gd name="T12" fmla="*/ 7 w 16"/>
                <a:gd name="T13" fmla="*/ 0 h 54"/>
                <a:gd name="T14" fmla="*/ 3 w 16"/>
                <a:gd name="T15" fmla="*/ 3 h 54"/>
                <a:gd name="T16" fmla="*/ 0 w 16"/>
                <a:gd name="T17" fmla="*/ 9 h 54"/>
                <a:gd name="T18" fmla="*/ 2 w 16"/>
                <a:gd name="T19"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54">
                  <a:moveTo>
                    <a:pt x="2" y="47"/>
                  </a:moveTo>
                  <a:cubicBezTo>
                    <a:pt x="2" y="52"/>
                    <a:pt x="5" y="54"/>
                    <a:pt x="8" y="54"/>
                  </a:cubicBezTo>
                  <a:cubicBezTo>
                    <a:pt x="12" y="54"/>
                    <a:pt x="14" y="52"/>
                    <a:pt x="14" y="47"/>
                  </a:cubicBezTo>
                  <a:cubicBezTo>
                    <a:pt x="16" y="9"/>
                    <a:pt x="16" y="9"/>
                    <a:pt x="16" y="9"/>
                  </a:cubicBezTo>
                  <a:cubicBezTo>
                    <a:pt x="16" y="7"/>
                    <a:pt x="15" y="4"/>
                    <a:pt x="13" y="3"/>
                  </a:cubicBezTo>
                  <a:cubicBezTo>
                    <a:pt x="12" y="1"/>
                    <a:pt x="10" y="0"/>
                    <a:pt x="9" y="0"/>
                  </a:cubicBezTo>
                  <a:cubicBezTo>
                    <a:pt x="7" y="0"/>
                    <a:pt x="7" y="0"/>
                    <a:pt x="7" y="0"/>
                  </a:cubicBezTo>
                  <a:cubicBezTo>
                    <a:pt x="6" y="0"/>
                    <a:pt x="4" y="1"/>
                    <a:pt x="3" y="3"/>
                  </a:cubicBezTo>
                  <a:cubicBezTo>
                    <a:pt x="1" y="4"/>
                    <a:pt x="0" y="7"/>
                    <a:pt x="0" y="9"/>
                  </a:cubicBezTo>
                  <a:lnTo>
                    <a:pt x="2" y="47"/>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12" name="Freeform 58">
              <a:extLst>
                <a:ext uri="{FF2B5EF4-FFF2-40B4-BE49-F238E27FC236}">
                  <a16:creationId xmlns:a16="http://schemas.microsoft.com/office/drawing/2014/main" id="{EA210D44-EFAE-4435-B793-E11492F2B60A}"/>
                </a:ext>
              </a:extLst>
            </p:cNvPr>
            <p:cNvSpPr>
              <a:spLocks/>
            </p:cNvSpPr>
            <p:nvPr/>
          </p:nvSpPr>
          <p:spPr bwMode="auto">
            <a:xfrm>
              <a:off x="-5662760" y="539230"/>
              <a:ext cx="47625" cy="49213"/>
            </a:xfrm>
            <a:custGeom>
              <a:avLst/>
              <a:gdLst>
                <a:gd name="T0" fmla="*/ 15 w 15"/>
                <a:gd name="T1" fmla="*/ 8 h 15"/>
                <a:gd name="T2" fmla="*/ 7 w 15"/>
                <a:gd name="T3" fmla="*/ 0 h 15"/>
                <a:gd name="T4" fmla="*/ 7 w 15"/>
                <a:gd name="T5" fmla="*/ 0 h 15"/>
                <a:gd name="T6" fmla="*/ 0 w 15"/>
                <a:gd name="T7" fmla="*/ 8 h 15"/>
                <a:gd name="T8" fmla="*/ 7 w 15"/>
                <a:gd name="T9" fmla="*/ 15 h 15"/>
                <a:gd name="T10" fmla="*/ 15 w 15"/>
                <a:gd name="T11" fmla="*/ 8 h 15"/>
              </a:gdLst>
              <a:ahLst/>
              <a:cxnLst>
                <a:cxn ang="0">
                  <a:pos x="T0" y="T1"/>
                </a:cxn>
                <a:cxn ang="0">
                  <a:pos x="T2" y="T3"/>
                </a:cxn>
                <a:cxn ang="0">
                  <a:pos x="T4" y="T5"/>
                </a:cxn>
                <a:cxn ang="0">
                  <a:pos x="T6" y="T7"/>
                </a:cxn>
                <a:cxn ang="0">
                  <a:pos x="T8" y="T9"/>
                </a:cxn>
                <a:cxn ang="0">
                  <a:pos x="T10" y="T11"/>
                </a:cxn>
              </a:cxnLst>
              <a:rect l="0" t="0" r="r" b="b"/>
              <a:pathLst>
                <a:path w="15" h="15">
                  <a:moveTo>
                    <a:pt x="15" y="8"/>
                  </a:moveTo>
                  <a:cubicBezTo>
                    <a:pt x="15" y="4"/>
                    <a:pt x="11" y="0"/>
                    <a:pt x="7" y="0"/>
                  </a:cubicBezTo>
                  <a:cubicBezTo>
                    <a:pt x="7" y="0"/>
                    <a:pt x="7" y="0"/>
                    <a:pt x="7" y="0"/>
                  </a:cubicBezTo>
                  <a:cubicBezTo>
                    <a:pt x="3" y="0"/>
                    <a:pt x="0" y="4"/>
                    <a:pt x="0" y="8"/>
                  </a:cubicBezTo>
                  <a:cubicBezTo>
                    <a:pt x="0" y="12"/>
                    <a:pt x="3" y="15"/>
                    <a:pt x="7" y="15"/>
                  </a:cubicBezTo>
                  <a:cubicBezTo>
                    <a:pt x="11" y="15"/>
                    <a:pt x="15" y="12"/>
                    <a:pt x="15" y="8"/>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dirty="0"/>
            </a:p>
          </p:txBody>
        </p:sp>
      </p:grpSp>
      <p:sp>
        <p:nvSpPr>
          <p:cNvPr id="13" name="Espace réservé du texte 19"/>
          <p:cNvSpPr txBox="1">
            <a:spLocks/>
          </p:cNvSpPr>
          <p:nvPr/>
        </p:nvSpPr>
        <p:spPr>
          <a:xfrm>
            <a:off x="755938" y="994566"/>
            <a:ext cx="10838956" cy="5664905"/>
          </a:xfrm>
          <a:prstGeom prst="rect">
            <a:avLst/>
          </a:prstGeom>
        </p:spPr>
        <p:txBody>
          <a:bodyPr vert="horz" lIns="91440" tIns="45720" rIns="91440" bIns="45720" rtlCol="0" anchor="ctr">
            <a:normAutofit/>
          </a:bodyPr>
          <a:lstStyle>
            <a:defPPr>
              <a:defRPr lang="fr-FR"/>
            </a:defPPr>
            <a:lvl1pPr algn="l"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562909" lvl="2" algn="just">
              <a:spcBef>
                <a:spcPts val="600"/>
              </a:spcBef>
              <a:spcAft>
                <a:spcPts val="300"/>
              </a:spcAft>
            </a:pPr>
            <a:r>
              <a:rPr lang="en-US" dirty="0">
                <a:latin typeface="Arial" panose="020B0604020202020204" pitchFamily="34" charset="0"/>
                <a:cs typeface="Arial" panose="020B0604020202020204" pitchFamily="34" charset="0"/>
              </a:rPr>
              <a:t>Which are criteria that the new </a:t>
            </a:r>
            <a:r>
              <a:rPr lang="en-US" dirty="0" smtClean="0">
                <a:latin typeface="Arial" panose="020B0604020202020204" pitchFamily="34" charset="0"/>
                <a:cs typeface="Arial" panose="020B0604020202020204" pitchFamily="34" charset="0"/>
              </a:rPr>
              <a:t>IOS </a:t>
            </a:r>
            <a:r>
              <a:rPr lang="en-US" dirty="0">
                <a:latin typeface="Arial" panose="020B0604020202020204" pitchFamily="34" charset="0"/>
                <a:cs typeface="Arial" panose="020B0604020202020204" pitchFamily="34" charset="0"/>
              </a:rPr>
              <a:t>have to respect for the </a:t>
            </a:r>
            <a:r>
              <a:rPr lang="en-US" b="1" dirty="0">
                <a:solidFill>
                  <a:schemeClr val="tx2"/>
                </a:solidFill>
                <a:latin typeface="Arial" panose="020B0604020202020204" pitchFamily="34" charset="0"/>
                <a:cs typeface="Arial" panose="020B0604020202020204" pitchFamily="34" charset="0"/>
              </a:rPr>
              <a:t>DLT methodology</a:t>
            </a:r>
            <a:r>
              <a:rPr lang="en-US" dirty="0">
                <a:latin typeface="Arial" panose="020B0604020202020204" pitchFamily="34" charset="0"/>
                <a:cs typeface="Arial" panose="020B0604020202020204" pitchFamily="34" charset="0"/>
              </a:rPr>
              <a:t>?</a:t>
            </a:r>
          </a:p>
          <a:p>
            <a:pPr marL="848659" lvl="2" indent="-285750" algn="just">
              <a:spcBef>
                <a:spcPts val="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The average daily notional amount traded at least € 50 000 000,</a:t>
            </a:r>
          </a:p>
          <a:p>
            <a:pPr marL="848659" lvl="2" indent="-285750" algn="just">
              <a:spcBef>
                <a:spcPts val="0"/>
              </a:spcBef>
              <a:spcAft>
                <a:spcPts val="300"/>
              </a:spcAft>
              <a:buFont typeface="Wingdings" panose="05000000000000000000" pitchFamily="2" charset="2"/>
              <a:buChar char="ü"/>
            </a:pPr>
            <a:r>
              <a:rPr lang="en-US" dirty="0">
                <a:latin typeface="Arial" panose="020B0604020202020204" pitchFamily="34" charset="0"/>
                <a:cs typeface="Arial" panose="020B0604020202020204" pitchFamily="34" charset="0"/>
              </a:rPr>
              <a:t>The average daily number of trades is at least 10</a:t>
            </a:r>
            <a:r>
              <a:rPr lang="fr-FR" dirty="0">
                <a:latin typeface="Arial" panose="020B0604020202020204" pitchFamily="34" charset="0"/>
                <a:cs typeface="Arial" panose="020B0604020202020204" pitchFamily="34" charset="0"/>
              </a:rPr>
              <a:t>.</a:t>
            </a:r>
          </a:p>
          <a:p>
            <a:pPr marL="848659" lvl="2" indent="-285750" algn="just">
              <a:spcBef>
                <a:spcPts val="0"/>
              </a:spcBef>
              <a:spcAft>
                <a:spcPts val="300"/>
              </a:spcAft>
            </a:pPr>
            <a:endParaRPr lang="fr-FR" dirty="0">
              <a:latin typeface="Arial" panose="020B0604020202020204" pitchFamily="34" charset="0"/>
              <a:cs typeface="Arial" panose="020B0604020202020204" pitchFamily="34" charset="0"/>
            </a:endParaRPr>
          </a:p>
          <a:p>
            <a:pPr marL="562909" lvl="2" algn="just">
              <a:spcBef>
                <a:spcPts val="0"/>
              </a:spcBef>
              <a:spcAft>
                <a:spcPts val="300"/>
              </a:spcAft>
            </a:pPr>
            <a:r>
              <a:rPr lang="en-US" dirty="0">
                <a:latin typeface="Arial" panose="020B0604020202020204" pitchFamily="34" charset="0"/>
                <a:cs typeface="Arial" panose="020B0604020202020204" pitchFamily="34" charset="0"/>
              </a:rPr>
              <a:t>Currently </a:t>
            </a:r>
            <a:r>
              <a:rPr lang="en-US" b="1" dirty="0">
                <a:solidFill>
                  <a:srgbClr val="C00000"/>
                </a:solidFill>
                <a:latin typeface="Arial" panose="020B0604020202020204" pitchFamily="34" charset="0"/>
                <a:cs typeface="Arial" panose="020B0604020202020204" pitchFamily="34" charset="0"/>
              </a:rPr>
              <a:t>none of the new OIS based curves </a:t>
            </a:r>
            <a:r>
              <a:rPr lang="en-US" dirty="0">
                <a:latin typeface="Arial" panose="020B0604020202020204" pitchFamily="34" charset="0"/>
                <a:cs typeface="Arial" panose="020B0604020202020204" pitchFamily="34" charset="0"/>
              </a:rPr>
              <a:t>can be considered DLT according to EIOPA’s criteria</a:t>
            </a:r>
            <a:r>
              <a:rPr lang="en-US" dirty="0" smtClean="0">
                <a:latin typeface="Arial" panose="020B0604020202020204" pitchFamily="34" charset="0"/>
                <a:cs typeface="Arial" panose="020B0604020202020204" pitchFamily="34" charset="0"/>
              </a:rPr>
              <a:t>.</a:t>
            </a:r>
          </a:p>
          <a:p>
            <a:pPr marL="562909" lvl="2" algn="just">
              <a:spcBef>
                <a:spcPts val="0"/>
              </a:spcBef>
              <a:spcAft>
                <a:spcPts val="300"/>
              </a:spcAft>
            </a:pPr>
            <a:endParaRPr lang="en-US" dirty="0">
              <a:latin typeface="Arial" panose="020B0604020202020204" pitchFamily="34" charset="0"/>
              <a:cs typeface="Arial" panose="020B0604020202020204" pitchFamily="34" charset="0"/>
            </a:endParaRPr>
          </a:p>
          <a:p>
            <a:pPr marL="562909" lvl="2" algn="just">
              <a:spcBef>
                <a:spcPts val="0"/>
              </a:spcBef>
              <a:spcAft>
                <a:spcPts val="300"/>
              </a:spcAft>
            </a:pPr>
            <a:r>
              <a:rPr lang="en-US" dirty="0">
                <a:latin typeface="Arial" panose="020B0604020202020204" pitchFamily="34" charset="0"/>
                <a:cs typeface="Arial" panose="020B0604020202020204" pitchFamily="34" charset="0"/>
              </a:rPr>
              <a:t>This can change rapidly with the </a:t>
            </a:r>
            <a:r>
              <a:rPr lang="en-US" dirty="0" smtClean="0">
                <a:latin typeface="Arial" panose="020B0604020202020204" pitchFamily="34" charset="0"/>
                <a:cs typeface="Arial" panose="020B0604020202020204" pitchFamily="34" charset="0"/>
              </a:rPr>
              <a:t>development</a:t>
            </a:r>
          </a:p>
          <a:p>
            <a:pPr marL="562909" lvl="2" algn="just">
              <a:spcBef>
                <a:spcPts val="0"/>
              </a:spcBef>
              <a:spcAft>
                <a:spcPts val="300"/>
              </a:spcAft>
            </a:pP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of the derivatives </a:t>
            </a:r>
            <a:r>
              <a:rPr lang="en-US" dirty="0" smtClean="0">
                <a:latin typeface="Arial" panose="020B0604020202020204" pitchFamily="34" charset="0"/>
                <a:cs typeface="Arial" panose="020B0604020202020204" pitchFamily="34" charset="0"/>
              </a:rPr>
              <a:t>market but we observe a </a:t>
            </a:r>
          </a:p>
          <a:p>
            <a:pPr marL="562909" lvl="2" algn="just">
              <a:spcBef>
                <a:spcPts val="0"/>
              </a:spcBef>
              <a:spcAft>
                <a:spcPts val="300"/>
              </a:spcAft>
            </a:pPr>
            <a:r>
              <a:rPr lang="en-US" b="1" dirty="0" smtClean="0">
                <a:solidFill>
                  <a:srgbClr val="C00000"/>
                </a:solidFill>
                <a:latin typeface="Arial" panose="020B0604020202020204" pitchFamily="34" charset="0"/>
                <a:cs typeface="Arial" panose="020B0604020202020204" pitchFamily="34" charset="0"/>
              </a:rPr>
              <a:t>decrease </a:t>
            </a:r>
            <a:r>
              <a:rPr lang="en-US" b="1" dirty="0" smtClean="0">
                <a:solidFill>
                  <a:srgbClr val="C00000"/>
                </a:solidFill>
                <a:latin typeface="Arial" panose="020B0604020202020204" pitchFamily="34" charset="0"/>
                <a:cs typeface="Arial" panose="020B0604020202020204" pitchFamily="34" charset="0"/>
              </a:rPr>
              <a:t>on </a:t>
            </a:r>
            <a:r>
              <a:rPr lang="en-US" b="1" dirty="0" smtClean="0">
                <a:solidFill>
                  <a:srgbClr val="C00000"/>
                </a:solidFill>
                <a:latin typeface="Arial" panose="020B0604020202020204" pitchFamily="34" charset="0"/>
                <a:cs typeface="Arial" panose="020B0604020202020204" pitchFamily="34" charset="0"/>
              </a:rPr>
              <a:t>exchanged </a:t>
            </a:r>
            <a:r>
              <a:rPr lang="en-US" b="1" dirty="0" smtClean="0">
                <a:solidFill>
                  <a:srgbClr val="C00000"/>
                </a:solidFill>
                <a:latin typeface="Arial" panose="020B0604020202020204" pitchFamily="34" charset="0"/>
                <a:cs typeface="Arial" panose="020B0604020202020204" pitchFamily="34" charset="0"/>
              </a:rPr>
              <a:t>OIS swap rate </a:t>
            </a:r>
            <a:endParaRPr lang="en-US" b="1" dirty="0" smtClean="0">
              <a:solidFill>
                <a:srgbClr val="C00000"/>
              </a:solidFill>
              <a:latin typeface="Arial" panose="020B0604020202020204" pitchFamily="34" charset="0"/>
              <a:cs typeface="Arial" panose="020B0604020202020204" pitchFamily="34" charset="0"/>
            </a:endParaRPr>
          </a:p>
          <a:p>
            <a:pPr marL="562909" lvl="2" algn="just">
              <a:spcBef>
                <a:spcPts val="0"/>
              </a:spcBef>
              <a:spcAft>
                <a:spcPts val="300"/>
              </a:spcAft>
            </a:pPr>
            <a:r>
              <a:rPr lang="en-US" b="1" dirty="0" smtClean="0">
                <a:solidFill>
                  <a:srgbClr val="C00000"/>
                </a:solidFill>
                <a:latin typeface="Arial" panose="020B0604020202020204" pitchFamily="34" charset="0"/>
                <a:cs typeface="Arial" panose="020B0604020202020204" pitchFamily="34" charset="0"/>
              </a:rPr>
              <a:t>with the Covid-19 crisis.</a:t>
            </a:r>
            <a:endParaRPr lang="en-US" b="1" dirty="0">
              <a:solidFill>
                <a:srgbClr val="C00000"/>
              </a:solidFill>
              <a:latin typeface="Arial" panose="020B0604020202020204" pitchFamily="34" charset="0"/>
              <a:cs typeface="Arial" panose="020B0604020202020204" pitchFamily="34" charset="0"/>
            </a:endParaRPr>
          </a:p>
          <a:p>
            <a:pPr marL="905809" lvl="2" indent="-342900" algn="just">
              <a:spcBef>
                <a:spcPts val="600"/>
              </a:spcBef>
              <a:spcAft>
                <a:spcPts val="300"/>
              </a:spcAft>
              <a:buFont typeface="+mj-lt"/>
              <a:buAutoNum type="arabicPeriod"/>
            </a:pPr>
            <a:endParaRPr lang="fr-FR" dirty="0">
              <a:latin typeface="Arial" panose="020B0604020202020204" pitchFamily="34" charset="0"/>
              <a:cs typeface="Arial" panose="020B0604020202020204" pitchFamily="34" charset="0"/>
            </a:endParaRPr>
          </a:p>
          <a:p>
            <a:pPr>
              <a:spcBef>
                <a:spcPts val="1800"/>
              </a:spcBef>
            </a:pPr>
            <a:endParaRPr lang="fr-FR" dirty="0">
              <a:latin typeface="Arial" panose="020B0604020202020204" pitchFamily="34" charset="0"/>
              <a:cs typeface="Arial" panose="020B0604020202020204" pitchFamily="34" charset="0"/>
            </a:endParaRPr>
          </a:p>
        </p:txBody>
      </p:sp>
      <p:grpSp>
        <p:nvGrpSpPr>
          <p:cNvPr id="14" name="Groupe 13"/>
          <p:cNvGrpSpPr/>
          <p:nvPr/>
        </p:nvGrpSpPr>
        <p:grpSpPr>
          <a:xfrm>
            <a:off x="6123886" y="3460700"/>
            <a:ext cx="5543139" cy="3040981"/>
            <a:chOff x="315018" y="3202554"/>
            <a:chExt cx="5601841" cy="3126000"/>
          </a:xfrm>
        </p:grpSpPr>
        <p:sp>
          <p:nvSpPr>
            <p:cNvPr id="15" name="ZoneTexte 14"/>
            <p:cNvSpPr txBox="1"/>
            <p:nvPr/>
          </p:nvSpPr>
          <p:spPr>
            <a:xfrm>
              <a:off x="315018" y="6082333"/>
              <a:ext cx="5601841" cy="246221"/>
            </a:xfrm>
            <a:prstGeom prst="rect">
              <a:avLst/>
            </a:prstGeom>
            <a:noFill/>
          </p:spPr>
          <p:txBody>
            <a:bodyPr wrap="square" rtlCol="0">
              <a:spAutoFit/>
            </a:bodyPr>
            <a:lstStyle/>
            <a:p>
              <a:pPr algn="ctr"/>
              <a:r>
                <a:rPr lang="en-US" sz="1000" i="1" dirty="0" smtClean="0">
                  <a:solidFill>
                    <a:schemeClr val="tx1">
                      <a:lumMod val="75000"/>
                      <a:lumOff val="25000"/>
                    </a:schemeClr>
                  </a:solidFill>
                </a:rPr>
                <a:t>Source</a:t>
              </a:r>
              <a:r>
                <a:rPr lang="en-US" sz="1000" i="1" dirty="0">
                  <a:solidFill>
                    <a:schemeClr val="tx1">
                      <a:lumMod val="75000"/>
                      <a:lumOff val="25000"/>
                    </a:schemeClr>
                  </a:solidFill>
                </a:rPr>
                <a:t>: https://www.lch.com/services/swapclear/volumes/rfr-volumes</a:t>
              </a:r>
            </a:p>
          </p:txBody>
        </p:sp>
        <p:graphicFrame>
          <p:nvGraphicFramePr>
            <p:cNvPr id="16" name="Graphique 15"/>
            <p:cNvGraphicFramePr>
              <a:graphicFrameLocks/>
            </p:cNvGraphicFramePr>
            <p:nvPr>
              <p:extLst>
                <p:ext uri="{D42A27DB-BD31-4B8C-83A1-F6EECF244321}">
                  <p14:modId xmlns:p14="http://schemas.microsoft.com/office/powerpoint/2010/main" val="899339402"/>
                </p:ext>
              </p:extLst>
            </p:nvPr>
          </p:nvGraphicFramePr>
          <p:xfrm>
            <a:off x="703626" y="3202554"/>
            <a:ext cx="4976948" cy="2957255"/>
          </p:xfrm>
          <a:graphic>
            <a:graphicData uri="http://schemas.openxmlformats.org/drawingml/2006/chart">
              <c:chart xmlns:c="http://schemas.openxmlformats.org/drawingml/2006/chart" xmlns:r="http://schemas.openxmlformats.org/officeDocument/2006/relationships" r:id="rId3"/>
            </a:graphicData>
          </a:graphic>
        </p:graphicFrame>
      </p:grpSp>
      <p:sp>
        <p:nvSpPr>
          <p:cNvPr id="17" name="ZoneTexte 16"/>
          <p:cNvSpPr txBox="1"/>
          <p:nvPr/>
        </p:nvSpPr>
        <p:spPr>
          <a:xfrm>
            <a:off x="10479511" y="3682926"/>
            <a:ext cx="1338241" cy="523220"/>
          </a:xfrm>
          <a:prstGeom prst="rect">
            <a:avLst/>
          </a:prstGeom>
          <a:noFill/>
        </p:spPr>
        <p:txBody>
          <a:bodyPr wrap="square" rtlCol="0">
            <a:spAutoFit/>
          </a:bodyPr>
          <a:lstStyle/>
          <a:p>
            <a:pPr algn="ctr"/>
            <a:r>
              <a:rPr lang="en-US" sz="1400" dirty="0" smtClean="0">
                <a:solidFill>
                  <a:srgbClr val="C00000"/>
                </a:solidFill>
              </a:rPr>
              <a:t>Decrease: </a:t>
            </a:r>
            <a:r>
              <a:rPr lang="en-US" sz="1400" dirty="0" err="1" smtClean="0">
                <a:solidFill>
                  <a:srgbClr val="C00000"/>
                </a:solidFill>
              </a:rPr>
              <a:t>Covid</a:t>
            </a:r>
            <a:r>
              <a:rPr lang="en-US" sz="1400" dirty="0" smtClean="0">
                <a:solidFill>
                  <a:srgbClr val="C00000"/>
                </a:solidFill>
              </a:rPr>
              <a:t> 19 crisis?</a:t>
            </a:r>
            <a:endParaRPr lang="en-US" sz="1400" dirty="0">
              <a:solidFill>
                <a:srgbClr val="C00000"/>
              </a:solidFill>
            </a:endParaRPr>
          </a:p>
        </p:txBody>
      </p:sp>
      <p:cxnSp>
        <p:nvCxnSpPr>
          <p:cNvPr id="18" name="Connecteur droit avec flèche 17"/>
          <p:cNvCxnSpPr/>
          <p:nvPr/>
        </p:nvCxnSpPr>
        <p:spPr>
          <a:xfrm>
            <a:off x="10515144" y="4206737"/>
            <a:ext cx="476654" cy="28606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853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8"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65125"/>
            <a:ext cx="10515600" cy="1325563"/>
          </a:xfrm>
        </p:spPr>
        <p:txBody>
          <a:bodyPr/>
          <a:lstStyle/>
          <a:p>
            <a:pPr eaLnBrk="1" hangingPunct="1"/>
            <a:r>
              <a:rPr lang="fr-FR" sz="3000" dirty="0"/>
              <a:t>Agenda</a:t>
            </a:r>
            <a:endParaRPr lang="fr-FR" altLang="fr-FR" sz="3000" dirty="0"/>
          </a:p>
        </p:txBody>
      </p:sp>
      <p:sp>
        <p:nvSpPr>
          <p:cNvPr id="9" name="Espace réservé du contenu 2">
            <a:extLst>
              <a:ext uri="{FF2B5EF4-FFF2-40B4-BE49-F238E27FC236}">
                <a16:creationId xmlns:a16="http://schemas.microsoft.com/office/drawing/2014/main" id="{388E9091-3B90-4D26-A52A-E07572F6EAC4}"/>
              </a:ext>
            </a:extLst>
          </p:cNvPr>
          <p:cNvSpPr>
            <a:spLocks noGrp="1" noChangeArrowheads="1"/>
          </p:cNvSpPr>
          <p:nvPr>
            <p:ph idx="1"/>
          </p:nvPr>
        </p:nvSpPr>
        <p:spPr>
          <a:xfrm>
            <a:off x="838200" y="1503405"/>
            <a:ext cx="10515600" cy="4351338"/>
          </a:xfrm>
        </p:spPr>
        <p:txBody>
          <a:bodyPr/>
          <a:lstStyle/>
          <a:p>
            <a:pPr marL="514350" indent="-514350" algn="just">
              <a:buFont typeface="+mj-lt"/>
              <a:buAutoNum type="arabicPeriod"/>
            </a:pPr>
            <a:r>
              <a:rPr lang="en-US" altLang="fr-FR" b="1" dirty="0">
                <a:solidFill>
                  <a:schemeClr val="bg2">
                    <a:lumMod val="90000"/>
                  </a:schemeClr>
                </a:solidFill>
              </a:rPr>
              <a:t>Interbank rates</a:t>
            </a:r>
          </a:p>
          <a:p>
            <a:pPr marL="514350" indent="-514350" algn="just">
              <a:buFont typeface="+mj-lt"/>
              <a:buAutoNum type="arabicPeriod"/>
            </a:pPr>
            <a:r>
              <a:rPr lang="en-US" altLang="fr-FR" b="1" dirty="0">
                <a:solidFill>
                  <a:schemeClr val="bg2">
                    <a:lumMod val="90000"/>
                  </a:schemeClr>
                </a:solidFill>
              </a:rPr>
              <a:t>The need for a reform</a:t>
            </a:r>
          </a:p>
          <a:p>
            <a:pPr marL="514350" indent="-514350" algn="just">
              <a:buFont typeface="+mj-lt"/>
              <a:buAutoNum type="arabicPeriod"/>
            </a:pPr>
            <a:r>
              <a:rPr lang="en-US" altLang="fr-FR" b="1" dirty="0">
                <a:solidFill>
                  <a:schemeClr val="bg2">
                    <a:lumMod val="90000"/>
                  </a:schemeClr>
                </a:solidFill>
              </a:rPr>
              <a:t>The European reform</a:t>
            </a:r>
          </a:p>
          <a:p>
            <a:pPr marL="514350" indent="-514350" algn="just">
              <a:buFont typeface="+mj-lt"/>
              <a:buAutoNum type="arabicPeriod"/>
            </a:pPr>
            <a:r>
              <a:rPr lang="en-US" altLang="fr-FR" b="1" dirty="0">
                <a:solidFill>
                  <a:schemeClr val="bg2">
                    <a:lumMod val="90000"/>
                  </a:schemeClr>
                </a:solidFill>
              </a:rPr>
              <a:t>The other countries</a:t>
            </a:r>
          </a:p>
          <a:p>
            <a:pPr marL="514350" indent="-514350" algn="just">
              <a:buFont typeface="+mj-lt"/>
              <a:buAutoNum type="arabicPeriod"/>
            </a:pPr>
            <a:r>
              <a:rPr lang="en-US" altLang="fr-FR" b="1" dirty="0">
                <a:solidFill>
                  <a:schemeClr val="bg2">
                    <a:lumMod val="90000"/>
                  </a:schemeClr>
                </a:solidFill>
              </a:rPr>
              <a:t>The regulatory reform in insurance</a:t>
            </a:r>
          </a:p>
          <a:p>
            <a:pPr marL="514350" indent="-514350" algn="just">
              <a:buFont typeface="+mj-lt"/>
              <a:buAutoNum type="arabicPeriod"/>
            </a:pPr>
            <a:r>
              <a:rPr lang="en-US" altLang="fr-FR" b="1" dirty="0">
                <a:solidFill>
                  <a:schemeClr val="tx2"/>
                </a:solidFill>
              </a:rPr>
              <a:t>Be continued…</a:t>
            </a:r>
          </a:p>
        </p:txBody>
      </p:sp>
    </p:spTree>
    <p:extLst>
      <p:ext uri="{BB962C8B-B14F-4D97-AF65-F5344CB8AC3E}">
        <p14:creationId xmlns:p14="http://schemas.microsoft.com/office/powerpoint/2010/main" val="3063987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EF3342D9-7E92-487D-88CB-CA122F44CDCD}"/>
              </a:ext>
            </a:extLst>
          </p:cNvPr>
          <p:cNvSpPr>
            <a:spLocks noGrp="1"/>
          </p:cNvSpPr>
          <p:nvPr>
            <p:ph type="title"/>
          </p:nvPr>
        </p:nvSpPr>
        <p:spPr>
          <a:xfrm>
            <a:off x="838200" y="365125"/>
            <a:ext cx="10515600" cy="1325563"/>
          </a:xfrm>
        </p:spPr>
        <p:txBody>
          <a:bodyPr/>
          <a:lstStyle/>
          <a:p>
            <a:r>
              <a:rPr lang="fr-FR" dirty="0"/>
              <a:t>To follow</a:t>
            </a:r>
          </a:p>
        </p:txBody>
      </p:sp>
      <p:sp>
        <p:nvSpPr>
          <p:cNvPr id="5" name="Espace réservé du contenu 2">
            <a:extLst>
              <a:ext uri="{FF2B5EF4-FFF2-40B4-BE49-F238E27FC236}">
                <a16:creationId xmlns:a16="http://schemas.microsoft.com/office/drawing/2014/main" id="{B6C37A2E-0E89-468E-B792-A78C58E41E33}"/>
              </a:ext>
            </a:extLst>
          </p:cNvPr>
          <p:cNvSpPr>
            <a:spLocks noGrp="1"/>
          </p:cNvSpPr>
          <p:nvPr>
            <p:ph idx="1"/>
          </p:nvPr>
        </p:nvSpPr>
        <p:spPr>
          <a:xfrm>
            <a:off x="838200" y="1825625"/>
            <a:ext cx="10515600" cy="4351338"/>
          </a:xfrm>
        </p:spPr>
        <p:txBody>
          <a:bodyPr/>
          <a:lstStyle/>
          <a:p>
            <a:pPr>
              <a:buFont typeface="Wingdings" panose="05000000000000000000" pitchFamily="2" charset="2"/>
              <a:buChar char="Ø"/>
            </a:pPr>
            <a:r>
              <a:rPr lang="fr-FR" altLang="fr-FR" sz="2000" dirty="0"/>
              <a:t> Discount rate </a:t>
            </a:r>
            <a:r>
              <a:rPr lang="fr-FR" altLang="fr-FR" sz="2000" dirty="0" err="1"/>
              <a:t>used</a:t>
            </a:r>
            <a:r>
              <a:rPr lang="fr-FR" altLang="fr-FR" sz="2000" dirty="0"/>
              <a:t> by CPP have to </a:t>
            </a:r>
            <a:r>
              <a:rPr lang="fr-FR" altLang="fr-FR" sz="2000" dirty="0" err="1"/>
              <a:t>be</a:t>
            </a:r>
            <a:r>
              <a:rPr lang="fr-FR" altLang="fr-FR" sz="2000" dirty="0"/>
              <a:t> replace</a:t>
            </a:r>
            <a:endParaRPr lang="en-US" altLang="fr-FR" sz="2000" dirty="0"/>
          </a:p>
          <a:p>
            <a:pPr lvl="2"/>
            <a:r>
              <a:rPr lang="en-US" altLang="fr-FR" b="1" dirty="0">
                <a:solidFill>
                  <a:srgbClr val="C00000"/>
                </a:solidFill>
              </a:rPr>
              <a:t>LCH, </a:t>
            </a:r>
            <a:r>
              <a:rPr lang="en-US" altLang="fr-FR" b="1" dirty="0" err="1">
                <a:solidFill>
                  <a:srgbClr val="C00000"/>
                </a:solidFill>
              </a:rPr>
              <a:t>Eurex</a:t>
            </a:r>
            <a:r>
              <a:rPr lang="en-US" altLang="fr-FR" b="1" dirty="0">
                <a:solidFill>
                  <a:srgbClr val="C00000"/>
                </a:solidFill>
              </a:rPr>
              <a:t> and CME will use €str instead of </a:t>
            </a:r>
            <a:r>
              <a:rPr lang="en-US" altLang="fr-FR" b="1" dirty="0" err="1">
                <a:solidFill>
                  <a:srgbClr val="C00000"/>
                </a:solidFill>
              </a:rPr>
              <a:t>Eonia</a:t>
            </a:r>
            <a:r>
              <a:rPr lang="en-US" altLang="fr-FR" b="1" dirty="0">
                <a:solidFill>
                  <a:srgbClr val="C00000"/>
                </a:solidFill>
              </a:rPr>
              <a:t> on 22nd June 2020*</a:t>
            </a:r>
          </a:p>
          <a:p>
            <a:pPr lvl="2"/>
            <a:r>
              <a:rPr lang="en-US" altLang="fr-FR" dirty="0"/>
              <a:t>CME Group is targeting October 2020 to switch from daily effective federal funds rate (EFFR) to SOFR for US Swaps</a:t>
            </a:r>
          </a:p>
          <a:p>
            <a:pPr>
              <a:buFont typeface="Wingdings" panose="05000000000000000000" pitchFamily="2" charset="2"/>
              <a:buChar char="Ø"/>
            </a:pPr>
            <a:r>
              <a:rPr lang="fr-FR" altLang="fr-FR" sz="2000" dirty="0"/>
              <a:t> €</a:t>
            </a:r>
            <a:r>
              <a:rPr lang="fr-FR" altLang="fr-FR" sz="2000" dirty="0" err="1"/>
              <a:t>str</a:t>
            </a:r>
            <a:r>
              <a:rPr lang="fr-FR" altLang="fr-FR" sz="2000" dirty="0"/>
              <a:t> </a:t>
            </a:r>
            <a:r>
              <a:rPr lang="fr-FR" altLang="fr-FR" sz="2000" dirty="0" err="1"/>
              <a:t>compounded</a:t>
            </a:r>
            <a:r>
              <a:rPr lang="fr-FR" altLang="fr-FR" sz="2000" dirty="0"/>
              <a:t> rate ?</a:t>
            </a:r>
          </a:p>
          <a:p>
            <a:pPr>
              <a:buFont typeface="Wingdings" panose="05000000000000000000" pitchFamily="2" charset="2"/>
              <a:buChar char="Ø"/>
            </a:pPr>
            <a:r>
              <a:rPr lang="fr-FR" altLang="fr-FR" sz="2000" dirty="0"/>
              <a:t> EIOPA transition</a:t>
            </a:r>
          </a:p>
          <a:p>
            <a:pPr>
              <a:buFont typeface="Wingdings" panose="05000000000000000000" pitchFamily="2" charset="2"/>
              <a:buChar char="Ø"/>
            </a:pPr>
            <a:r>
              <a:rPr lang="fr-FR" altLang="fr-FR" sz="2000" dirty="0" err="1"/>
              <a:t>Accounting</a:t>
            </a:r>
            <a:r>
              <a:rPr lang="fr-FR" altLang="fr-FR" sz="2000" dirty="0"/>
              <a:t> implication for IASB</a:t>
            </a:r>
          </a:p>
          <a:p>
            <a:pPr lvl="1">
              <a:buFont typeface="Wingdings" panose="05000000000000000000" pitchFamily="2" charset="2"/>
              <a:buChar char="Ø"/>
            </a:pPr>
            <a:r>
              <a:rPr lang="fr-FR" altLang="fr-FR" sz="2000" dirty="0"/>
              <a:t>Publication Phase 1 :Sept 2019 </a:t>
            </a:r>
          </a:p>
          <a:p>
            <a:pPr lvl="1">
              <a:buFont typeface="Wingdings" panose="05000000000000000000" pitchFamily="2" charset="2"/>
              <a:buChar char="Ø"/>
            </a:pPr>
            <a:r>
              <a:rPr lang="fr-FR" altLang="fr-FR" sz="2000" b="1" dirty="0">
                <a:solidFill>
                  <a:schemeClr val="tx2"/>
                </a:solidFill>
              </a:rPr>
              <a:t>Publication Phase 2: </a:t>
            </a:r>
            <a:r>
              <a:rPr lang="fr-FR" altLang="fr-FR" sz="2000" b="1" dirty="0" err="1">
                <a:solidFill>
                  <a:schemeClr val="tx2"/>
                </a:solidFill>
              </a:rPr>
              <a:t>Aug</a:t>
            </a:r>
            <a:r>
              <a:rPr lang="fr-FR" altLang="fr-FR" sz="2000" b="1" dirty="0">
                <a:solidFill>
                  <a:schemeClr val="tx2"/>
                </a:solidFill>
              </a:rPr>
              <a:t> 2020</a:t>
            </a:r>
            <a:endParaRPr lang="en-US" altLang="fr-FR" sz="2000" b="1" dirty="0">
              <a:solidFill>
                <a:schemeClr val="tx2"/>
              </a:solidFill>
            </a:endParaRPr>
          </a:p>
          <a:p>
            <a:pPr marL="914400" lvl="2" indent="0">
              <a:buNone/>
            </a:pPr>
            <a:endParaRPr lang="fr-FR" sz="1050" dirty="0"/>
          </a:p>
          <a:p>
            <a:pPr lvl="2"/>
            <a:endParaRPr lang="en-US" dirty="0"/>
          </a:p>
          <a:p>
            <a:pPr marL="914400" lvl="2" indent="0">
              <a:buNone/>
            </a:pPr>
            <a:endParaRPr lang="fr-FR" dirty="0"/>
          </a:p>
        </p:txBody>
      </p:sp>
      <p:pic>
        <p:nvPicPr>
          <p:cNvPr id="2" name="Image 1"/>
          <p:cNvPicPr>
            <a:picLocks noChangeAspect="1"/>
          </p:cNvPicPr>
          <p:nvPr/>
        </p:nvPicPr>
        <p:blipFill>
          <a:blip r:embed="rId3"/>
          <a:stretch>
            <a:fillRect/>
          </a:stretch>
        </p:blipFill>
        <p:spPr>
          <a:xfrm>
            <a:off x="10825326" y="1435501"/>
            <a:ext cx="859825" cy="852660"/>
          </a:xfrm>
          <a:prstGeom prst="rect">
            <a:avLst/>
          </a:prstGeom>
        </p:spPr>
      </p:pic>
      <p:sp>
        <p:nvSpPr>
          <p:cNvPr id="6" name="ZoneTexte 5"/>
          <p:cNvSpPr txBox="1"/>
          <p:nvPr/>
        </p:nvSpPr>
        <p:spPr>
          <a:xfrm>
            <a:off x="506849" y="5850235"/>
            <a:ext cx="10649931" cy="461665"/>
          </a:xfrm>
          <a:prstGeom prst="rect">
            <a:avLst/>
          </a:prstGeom>
          <a:noFill/>
        </p:spPr>
        <p:txBody>
          <a:bodyPr wrap="square" rtlCol="0">
            <a:spAutoFit/>
          </a:bodyPr>
          <a:lstStyle/>
          <a:p>
            <a:r>
              <a:rPr lang="fr-CA" sz="1200" dirty="0"/>
              <a:t>*Delay </a:t>
            </a:r>
            <a:r>
              <a:rPr lang="fr-CA" sz="1200" dirty="0" err="1"/>
              <a:t>may</a:t>
            </a:r>
            <a:r>
              <a:rPr lang="fr-CA" sz="1200" dirty="0"/>
              <a:t> </a:t>
            </a:r>
            <a:r>
              <a:rPr lang="fr-CA" sz="1200" dirty="0" err="1"/>
              <a:t>apply</a:t>
            </a:r>
            <a:r>
              <a:rPr lang="fr-CA" sz="1200" dirty="0"/>
              <a:t> </a:t>
            </a:r>
            <a:r>
              <a:rPr lang="fr-CA" sz="1200" dirty="0" err="1"/>
              <a:t>according</a:t>
            </a:r>
            <a:r>
              <a:rPr lang="fr-CA" sz="1200" dirty="0"/>
              <a:t> to last ECB </a:t>
            </a:r>
            <a:r>
              <a:rPr lang="fr-CA" sz="1200" dirty="0" err="1"/>
              <a:t>working</a:t>
            </a:r>
            <a:r>
              <a:rPr lang="fr-CA" sz="1200" dirty="0"/>
              <a:t> group minute: </a:t>
            </a:r>
            <a:r>
              <a:rPr lang="fr-CA" sz="1200" dirty="0">
                <a:hlinkClick r:id="rId4"/>
              </a:rPr>
              <a:t>https://www.ecb.europa.eu/paym/initiatives/interest_rate_benchmarks/WG_euro_risk-free_rates/shared/pdf/20200407/2020_04_07_WG_on_Euro_RFR_meeting_minutes.pdf</a:t>
            </a:r>
            <a:endParaRPr lang="fr-CA" sz="1200" dirty="0"/>
          </a:p>
        </p:txBody>
      </p:sp>
    </p:spTree>
    <p:extLst>
      <p:ext uri="{BB962C8B-B14F-4D97-AF65-F5344CB8AC3E}">
        <p14:creationId xmlns:p14="http://schemas.microsoft.com/office/powerpoint/2010/main" val="735015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Thank you for your attention</a:t>
            </a: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fr-FR" altLang="fr-FR" sz="1800" dirty="0">
                <a:latin typeface="Roboto" panose="02000000000000000000" pitchFamily="2" charset="0"/>
                <a:ea typeface="Roboto" panose="02000000000000000000" pitchFamily="2" charset="0"/>
                <a:cs typeface="Aharoni" panose="020B0604020202020204" pitchFamily="2" charset="-79"/>
              </a:rPr>
              <a:t>Contact </a:t>
            </a:r>
            <a:r>
              <a:rPr lang="fr-FR" altLang="fr-FR" sz="1800" dirty="0" err="1">
                <a:latin typeface="Roboto" panose="02000000000000000000" pitchFamily="2" charset="0"/>
                <a:ea typeface="Roboto" panose="02000000000000000000" pitchFamily="2" charset="0"/>
                <a:cs typeface="Aharoni" panose="020B0604020202020204" pitchFamily="2" charset="-79"/>
              </a:rPr>
              <a:t>details</a:t>
            </a:r>
            <a:r>
              <a:rPr lang="fr-FR" altLang="fr-FR" sz="1800" dirty="0">
                <a:latin typeface="Roboto" panose="02000000000000000000" pitchFamily="2" charset="0"/>
                <a:ea typeface="Roboto" panose="02000000000000000000" pitchFamily="2" charset="0"/>
                <a:cs typeface="Aharoni" panose="020B0604020202020204" pitchFamily="2" charset="-79"/>
              </a:rPr>
              <a:t> :</a:t>
            </a:r>
          </a:p>
          <a:p>
            <a:pP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fr-FR" altLang="fr-FR" sz="1800" b="1" dirty="0">
                <a:latin typeface="Roboto" panose="02000000000000000000" pitchFamily="2" charset="0"/>
                <a:ea typeface="Roboto" panose="02000000000000000000" pitchFamily="2" charset="0"/>
                <a:cs typeface="Aharoni" panose="020B0604020202020204" pitchFamily="2" charset="-79"/>
              </a:rPr>
              <a:t>ELEONORE HAGUET-TROUPLIN</a:t>
            </a:r>
          </a:p>
          <a:p>
            <a:pPr eaLnBrk="1" hangingPunct="1">
              <a:lnSpc>
                <a:spcPct val="100000"/>
              </a:lnSpc>
              <a:spcBef>
                <a:spcPct val="0"/>
              </a:spcBef>
              <a:buSzTx/>
              <a:buFontTx/>
              <a:buNone/>
            </a:pPr>
            <a:r>
              <a:rPr lang="fr-FR" altLang="fr-FR" sz="1800" dirty="0">
                <a:latin typeface="Roboto" panose="02000000000000000000" pitchFamily="2" charset="0"/>
                <a:ea typeface="Roboto" panose="02000000000000000000" pitchFamily="2" charset="0"/>
                <a:cs typeface="Aharoni" panose="020B0604020202020204" pitchFamily="2" charset="-79"/>
                <a:hlinkClick r:id="rId3"/>
              </a:rPr>
              <a:t>eleonore.haguet-trouplin@bnpparibas.com</a:t>
            </a: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fr-FR" altLang="fr-FR" sz="1800" b="1" dirty="0">
                <a:latin typeface="Roboto" panose="02000000000000000000" pitchFamily="2" charset="0"/>
                <a:ea typeface="Roboto" panose="02000000000000000000" pitchFamily="2" charset="0"/>
                <a:cs typeface="Aharoni" panose="020B0604020202020204" pitchFamily="2" charset="-79"/>
              </a:rPr>
              <a:t>PATRICE ODO</a:t>
            </a: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fr-FR" altLang="fr-FR" sz="1800" dirty="0">
                <a:latin typeface="Roboto" panose="02000000000000000000" pitchFamily="2" charset="0"/>
                <a:ea typeface="Roboto" panose="02000000000000000000" pitchFamily="2" charset="0"/>
                <a:cs typeface="Aharoni" panose="020B0604020202020204" pitchFamily="2" charset="-79"/>
                <a:hlinkClick r:id="rId4"/>
              </a:rPr>
              <a:t>patrice.odo@caissedesdepots.fr</a:t>
            </a: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fr-FR" altLang="fr-FR" sz="1800" b="1" dirty="0">
                <a:solidFill>
                  <a:srgbClr val="FF0000"/>
                </a:solidFill>
                <a:latin typeface="Roboto" panose="02000000000000000000" pitchFamily="2" charset="0"/>
                <a:ea typeface="Roboto" panose="02000000000000000000" pitchFamily="2" charset="0"/>
                <a:cs typeface="Aharoni" panose="020B0604020202020204" pitchFamily="2" charset="-79"/>
                <a:hlinkClick r:id="rId5"/>
              </a:rPr>
              <a:t>https://www.actuarialcolloquium2020.com</a:t>
            </a:r>
            <a:r>
              <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hlinkClick r:id="rId5"/>
              </a:rPr>
              <a:t>/</a:t>
            </a:r>
            <a:endPar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969D6576-8364-4369-8561-9C2239D4B6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endParaRPr lang="en-US" sz="3600" b="1" dirty="0">
              <a:solidFill>
                <a:srgbClr val="00457C"/>
              </a:solidFill>
              <a:latin typeface="Verdana" panose="020B0604030504040204" pitchFamily="34" charset="0"/>
              <a:ea typeface="Verdana" panose="020B0604030504040204" pitchFamily="34" charset="0"/>
              <a:cs typeface="+mn-cs"/>
            </a:endParaRP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427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buNone/>
            </a:pPr>
            <a:r>
              <a:rPr lang="en-CA" sz="2000" b="1" dirty="0">
                <a:solidFill>
                  <a:srgbClr val="C00000"/>
                </a:solidFill>
              </a:rPr>
              <a:t>Disclaimer:</a:t>
            </a:r>
            <a:endParaRPr lang="en-US" sz="2000" dirty="0">
              <a:solidFill>
                <a:srgbClr val="C00000"/>
              </a:solidFill>
            </a:endParaRPr>
          </a:p>
          <a:p>
            <a:pPr algn="just">
              <a:buNone/>
            </a:pPr>
            <a:r>
              <a:rPr lang="en-CA" sz="1800" i="1" dirty="0"/>
              <a:t>The views or opinions expressed in this presentation are those of the authors and do not necessarily reflect official policies or positions of the </a:t>
            </a:r>
            <a:r>
              <a:rPr lang="en-CA" sz="1800" i="1" dirty="0" err="1"/>
              <a:t>Institut</a:t>
            </a:r>
            <a:r>
              <a:rPr lang="en-CA" sz="1800" i="1" dirty="0"/>
              <a:t> des </a:t>
            </a:r>
            <a:r>
              <a:rPr lang="en-CA" sz="1800" i="1" dirty="0" err="1"/>
              <a:t>Actuaires</a:t>
            </a:r>
            <a:r>
              <a:rPr lang="en-CA" sz="1800" i="1" dirty="0"/>
              <a:t> (IA), the International Actuarial Association (IAA) and its Sections.</a:t>
            </a:r>
            <a:endParaRPr lang="en-US" sz="1800" dirty="0"/>
          </a:p>
          <a:p>
            <a:pPr algn="just">
              <a:buNone/>
            </a:pPr>
            <a:r>
              <a:rPr lang="en-CA" sz="1800" i="1" dirty="0"/>
              <a:t>While every effort has been made to ensure the accuracy and completeness of the material, the IA, IAA and authors give no warranty in that regard and reject any responsibility or liability for any loss or damage incurred through the use of, or reliance upon, the information contained therein. Reproduction and translations are permitted with mention of the source.</a:t>
            </a:r>
            <a:r>
              <a:rPr lang="en-CA" sz="1800" dirty="0"/>
              <a:t> </a:t>
            </a:r>
            <a:endParaRPr lang="en-US" sz="1800" dirty="0"/>
          </a:p>
          <a:p>
            <a:pPr algn="just">
              <a:buNone/>
            </a:pPr>
            <a:r>
              <a:rPr lang="en-CA" sz="1800" i="1" dirty="0"/>
              <a:t>Permission is granted to make brief excerpts of the presentation for a published review. Permission is also granted to make limited numbers of copies of items in this presentation for personal, internal, classroom or other instructional use, on condition that the foregoing copyright notice is used so as to give reasonable notice of the author, the IA and the IAA's copyrights. This consent for free limited copying without prior consent of the author, IA or the IAA does not extend to making copies for general distribution, for advertising or promotional purposes, for inclusion in new collective works or for resale. </a:t>
            </a:r>
            <a:endParaRPr lang="en-US" sz="1800" dirty="0"/>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D836ADC0-9885-4175-88D6-53E56CF40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extLst>
      <p:ext uri="{BB962C8B-B14F-4D97-AF65-F5344CB8AC3E}">
        <p14:creationId xmlns:p14="http://schemas.microsoft.com/office/powerpoint/2010/main" val="3737457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E976024-D870-47C3-BDE2-EF3B1C22B0CC}"/>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About the speaker</a:t>
            </a:r>
          </a:p>
        </p:txBody>
      </p:sp>
      <p:sp>
        <p:nvSpPr>
          <p:cNvPr id="9" name="Textplatzhalter 3">
            <a:extLst>
              <a:ext uri="{FF2B5EF4-FFF2-40B4-BE49-F238E27FC236}">
                <a16:creationId xmlns:a16="http://schemas.microsoft.com/office/drawing/2014/main" id="{D33C1A04-A548-4AAC-A569-92514281C3EE}"/>
              </a:ext>
            </a:extLst>
          </p:cNvPr>
          <p:cNvSpPr txBox="1">
            <a:spLocks/>
          </p:cNvSpPr>
          <p:nvPr/>
        </p:nvSpPr>
        <p:spPr>
          <a:xfrm>
            <a:off x="1714500" y="4864100"/>
            <a:ext cx="6789738" cy="1606550"/>
          </a:xfrm>
          <a:prstGeom prst="rect">
            <a:avLst/>
          </a:prstGeom>
          <a:noFill/>
        </p:spPr>
        <p:txBody>
          <a:bodyPr>
            <a:normAutofit/>
          </a:bodyPr>
          <a:lstStyle>
            <a:lvl1pPr marL="268288" indent="-268288" algn="l" defTabSz="457200" rtl="0" eaLnBrk="1" latinLnBrk="0" hangingPunct="1">
              <a:spcBef>
                <a:spcPct val="20000"/>
              </a:spcBef>
              <a:buFont typeface="Wingdings" panose="05000000000000000000" pitchFamily="2" charset="2"/>
              <a:buChar char="§"/>
              <a:defRPr sz="2300" b="0" kern="1200">
                <a:solidFill>
                  <a:schemeClr val="tx1"/>
                </a:solidFill>
                <a:latin typeface="Verdana"/>
                <a:ea typeface="+mn-ea"/>
                <a:cs typeface="Verdana"/>
              </a:defRPr>
            </a:lvl1pPr>
            <a:lvl2pPr marL="534988" indent="-266700" algn="l" defTabSz="457200" rtl="0" eaLnBrk="1" latinLnBrk="0" hangingPunct="1">
              <a:spcBef>
                <a:spcPct val="20000"/>
              </a:spcBef>
              <a:buFont typeface="Symbol" panose="05050102010706020507" pitchFamily="18" charset="2"/>
              <a:buChar char="-"/>
              <a:defRPr sz="2300" b="0" kern="1200">
                <a:solidFill>
                  <a:schemeClr val="tx1"/>
                </a:solidFill>
                <a:latin typeface="Verdana"/>
                <a:ea typeface="+mn-ea"/>
                <a:cs typeface="Verdana"/>
              </a:defRPr>
            </a:lvl2pPr>
            <a:lvl3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3pPr>
            <a:lvl4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4pPr>
            <a:lvl5pPr marL="1077913" indent="-274638" algn="l" defTabSz="457200" rtl="0" eaLnBrk="1" latinLnBrk="0" hangingPunct="1">
              <a:spcBef>
                <a:spcPct val="20000"/>
              </a:spcBef>
              <a:buFont typeface="Arial"/>
              <a:buChar char="»"/>
              <a:defRPr sz="2300" b="0" kern="1200" baseline="0">
                <a:solidFill>
                  <a:schemeClr val="tx1"/>
                </a:solidFill>
                <a:latin typeface="Verdana"/>
                <a:ea typeface="+mn-ea"/>
                <a:cs typeface="Verdana"/>
              </a:defRPr>
            </a:lvl5pPr>
            <a:lvl6pPr marL="1346200" indent="-268288" algn="l" defTabSz="457200" rtl="0" eaLnBrk="1" latinLnBrk="0" hangingPunct="1">
              <a:spcBef>
                <a:spcPct val="20000"/>
              </a:spcBef>
              <a:buFont typeface="Arial"/>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Wingdings" panose="05000000000000000000" pitchFamily="2" charset="2"/>
              <a:buNone/>
              <a:defRPr/>
            </a:pPr>
            <a:r>
              <a:rPr lang="en-US" sz="1800" b="1" dirty="0">
                <a:solidFill>
                  <a:srgbClr val="C00000"/>
                </a:solidFill>
                <a:latin typeface="Roboto" panose="02000000000000000000" pitchFamily="2" charset="0"/>
                <a:ea typeface="Roboto" panose="02000000000000000000" pitchFamily="2" charset="0"/>
              </a:rPr>
              <a:t>Caisse des dépôts et consignations</a:t>
            </a:r>
          </a:p>
        </p:txBody>
      </p:sp>
      <p:cxnSp>
        <p:nvCxnSpPr>
          <p:cNvPr id="10" name="Gerader Verbinder 8">
            <a:extLst>
              <a:ext uri="{FF2B5EF4-FFF2-40B4-BE49-F238E27FC236}">
                <a16:creationId xmlns:a16="http://schemas.microsoft.com/office/drawing/2014/main" id="{7C1D4B8F-E217-43A8-ADB9-8ECBD8B38648}"/>
              </a:ext>
            </a:extLst>
          </p:cNvPr>
          <p:cNvCxnSpPr/>
          <p:nvPr/>
        </p:nvCxnSpPr>
        <p:spPr>
          <a:xfrm>
            <a:off x="785812" y="4775200"/>
            <a:ext cx="6807200" cy="0"/>
          </a:xfrm>
          <a:prstGeom prst="line">
            <a:avLst/>
          </a:prstGeom>
          <a:ln w="12700">
            <a:solidFill>
              <a:srgbClr val="00457D"/>
            </a:solidFill>
          </a:ln>
        </p:spPr>
        <p:style>
          <a:lnRef idx="2">
            <a:schemeClr val="accent1"/>
          </a:lnRef>
          <a:fillRef idx="0">
            <a:schemeClr val="accent1"/>
          </a:fillRef>
          <a:effectRef idx="1">
            <a:schemeClr val="accent1"/>
          </a:effectRef>
          <a:fontRef idx="minor">
            <a:schemeClr val="tx1"/>
          </a:fontRef>
        </p:style>
      </p:cxnSp>
      <p:pic>
        <p:nvPicPr>
          <p:cNvPr id="14" name="Picture 3" descr="A close up of a logo&#10;&#10;Description automatically generated">
            <a:extLst>
              <a:ext uri="{FF2B5EF4-FFF2-40B4-BE49-F238E27FC236}">
                <a16:creationId xmlns:a16="http://schemas.microsoft.com/office/drawing/2014/main" id="{90B6CF9A-E214-4E3A-B837-96950E39E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
        <p:nvSpPr>
          <p:cNvPr id="13" name="Textplatzhalter 3">
            <a:extLst>
              <a:ext uri="{FF2B5EF4-FFF2-40B4-BE49-F238E27FC236}">
                <a16:creationId xmlns:a16="http://schemas.microsoft.com/office/drawing/2014/main" id="{B63A5138-64EB-4584-8A7B-10FE45C7D2C3}"/>
              </a:ext>
            </a:extLst>
          </p:cNvPr>
          <p:cNvSpPr txBox="1">
            <a:spLocks/>
          </p:cNvSpPr>
          <p:nvPr/>
        </p:nvSpPr>
        <p:spPr>
          <a:xfrm>
            <a:off x="1984148" y="2326368"/>
            <a:ext cx="5608864" cy="2205264"/>
          </a:xfrm>
          <a:prstGeom prst="rect">
            <a:avLst/>
          </a:prstGeom>
          <a:no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1800" b="1" dirty="0">
                <a:solidFill>
                  <a:srgbClr val="C00000"/>
                </a:solidFill>
                <a:latin typeface="Roboto" panose="02000000000000000000" pitchFamily="2" charset="0"/>
                <a:ea typeface="Roboto" panose="02000000000000000000" pitchFamily="2" charset="0"/>
              </a:rPr>
              <a:t>Patrice Odo</a:t>
            </a:r>
            <a:endParaRPr lang="en-US" sz="1800" dirty="0">
              <a:solidFill>
                <a:srgbClr val="C00000"/>
              </a:solidFill>
              <a:latin typeface="Roboto" panose="02000000000000000000" pitchFamily="2" charset="0"/>
              <a:ea typeface="Roboto" panose="02000000000000000000" pitchFamily="2" charset="0"/>
            </a:endParaRPr>
          </a:p>
          <a:p>
            <a:pPr fontAlgn="auto">
              <a:spcAft>
                <a:spcPts val="0"/>
              </a:spcAft>
              <a:defRPr/>
            </a:pPr>
            <a:r>
              <a:rPr lang="en-US" sz="1600" dirty="0">
                <a:latin typeface="Verdana" panose="020B0604030504040204" pitchFamily="34" charset="0"/>
                <a:ea typeface="Verdana" panose="020B0604030504040204" pitchFamily="34" charset="0"/>
              </a:rPr>
              <a:t>Actuary</a:t>
            </a:r>
          </a:p>
          <a:p>
            <a:pPr fontAlgn="auto">
              <a:spcAft>
                <a:spcPts val="0"/>
              </a:spcAft>
              <a:defRPr/>
            </a:pPr>
            <a:r>
              <a:rPr lang="en-US" sz="1600" dirty="0">
                <a:latin typeface="Verdana" panose="020B0604030504040204" pitchFamily="34" charset="0"/>
                <a:ea typeface="Verdana" panose="020B0604030504040204" pitchFamily="34" charset="0"/>
              </a:rPr>
              <a:t>With almost 15 years of experience in finance, I am responsible for monitoring portfolio management within the Financial Department of Savings Funds in order to manage the portfolio of assets linked to regulated deposits. I have been a member of the Finance and Asset Management Commission of the French Institute of actuaries for three years.</a:t>
            </a:r>
          </a:p>
        </p:txBody>
      </p:sp>
      <p:pic>
        <p:nvPicPr>
          <p:cNvPr id="6" name="Image 5">
            <a:extLst>
              <a:ext uri="{FF2B5EF4-FFF2-40B4-BE49-F238E27FC236}">
                <a16:creationId xmlns:a16="http://schemas.microsoft.com/office/drawing/2014/main" id="{A620CFA3-B39A-4BF0-A7A0-0F93123D1D71}"/>
              </a:ext>
            </a:extLst>
          </p:cNvPr>
          <p:cNvPicPr>
            <a:picLocks noChangeAspect="1"/>
          </p:cNvPicPr>
          <p:nvPr/>
        </p:nvPicPr>
        <p:blipFill>
          <a:blip r:embed="rId3"/>
          <a:stretch>
            <a:fillRect/>
          </a:stretch>
        </p:blipFill>
        <p:spPr>
          <a:xfrm>
            <a:off x="471395" y="2514230"/>
            <a:ext cx="1324160" cy="1324160"/>
          </a:xfrm>
          <a:prstGeom prst="rect">
            <a:avLst/>
          </a:prstGeom>
        </p:spPr>
      </p:pic>
    </p:spTree>
    <p:extLst>
      <p:ext uri="{BB962C8B-B14F-4D97-AF65-F5344CB8AC3E}">
        <p14:creationId xmlns:p14="http://schemas.microsoft.com/office/powerpoint/2010/main" val="2444521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8"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65125"/>
            <a:ext cx="10515600" cy="1325563"/>
          </a:xfrm>
        </p:spPr>
        <p:txBody>
          <a:bodyPr/>
          <a:lstStyle/>
          <a:p>
            <a:pPr eaLnBrk="1" hangingPunct="1"/>
            <a:r>
              <a:rPr lang="fr-FR" sz="3000" dirty="0"/>
              <a:t>Agenda</a:t>
            </a:r>
            <a:endParaRPr lang="fr-FR" altLang="fr-FR" sz="3000" dirty="0"/>
          </a:p>
        </p:txBody>
      </p:sp>
      <p:sp>
        <p:nvSpPr>
          <p:cNvPr id="9" name="Espace réservé du contenu 2">
            <a:extLst>
              <a:ext uri="{FF2B5EF4-FFF2-40B4-BE49-F238E27FC236}">
                <a16:creationId xmlns:a16="http://schemas.microsoft.com/office/drawing/2014/main" id="{388E9091-3B90-4D26-A52A-E07572F6EAC4}"/>
              </a:ext>
            </a:extLst>
          </p:cNvPr>
          <p:cNvSpPr>
            <a:spLocks noGrp="1" noChangeArrowheads="1"/>
          </p:cNvSpPr>
          <p:nvPr>
            <p:ph idx="1"/>
          </p:nvPr>
        </p:nvSpPr>
        <p:spPr>
          <a:xfrm>
            <a:off x="838200" y="1503405"/>
            <a:ext cx="10515600" cy="4351338"/>
          </a:xfrm>
        </p:spPr>
        <p:txBody>
          <a:bodyPr/>
          <a:lstStyle/>
          <a:p>
            <a:pPr marL="514350" indent="-514350" algn="just">
              <a:buFont typeface="+mj-lt"/>
              <a:buAutoNum type="arabicPeriod"/>
            </a:pPr>
            <a:r>
              <a:rPr lang="en-US" b="1" dirty="0">
                <a:solidFill>
                  <a:schemeClr val="tx2"/>
                </a:solidFill>
              </a:rPr>
              <a:t>Interbank rates</a:t>
            </a:r>
          </a:p>
          <a:p>
            <a:pPr marL="514350" indent="-514350" algn="just">
              <a:buFont typeface="+mj-lt"/>
              <a:buAutoNum type="arabicPeriod"/>
            </a:pPr>
            <a:r>
              <a:rPr lang="en-US" altLang="fr-FR" b="1" dirty="0">
                <a:solidFill>
                  <a:schemeClr val="tx2"/>
                </a:solidFill>
              </a:rPr>
              <a:t>The need for a reform</a:t>
            </a:r>
          </a:p>
          <a:p>
            <a:pPr marL="514350" indent="-514350" algn="just">
              <a:buFont typeface="+mj-lt"/>
              <a:buAutoNum type="arabicPeriod"/>
            </a:pPr>
            <a:r>
              <a:rPr lang="en-US" altLang="fr-FR" b="1" dirty="0">
                <a:solidFill>
                  <a:schemeClr val="tx2"/>
                </a:solidFill>
              </a:rPr>
              <a:t>The European reform</a:t>
            </a:r>
          </a:p>
          <a:p>
            <a:pPr marL="514350" indent="-514350" algn="just">
              <a:buFont typeface="+mj-lt"/>
              <a:buAutoNum type="arabicPeriod"/>
            </a:pPr>
            <a:r>
              <a:rPr lang="en-US" altLang="fr-FR" b="1" dirty="0">
                <a:solidFill>
                  <a:schemeClr val="tx2"/>
                </a:solidFill>
              </a:rPr>
              <a:t>The other countries</a:t>
            </a:r>
          </a:p>
          <a:p>
            <a:pPr marL="514350" indent="-514350" algn="just">
              <a:buFont typeface="+mj-lt"/>
              <a:buAutoNum type="arabicPeriod"/>
            </a:pPr>
            <a:r>
              <a:rPr lang="en-US" altLang="fr-FR" b="1" dirty="0">
                <a:solidFill>
                  <a:schemeClr val="tx2"/>
                </a:solidFill>
              </a:rPr>
              <a:t>The regulatory reform in insurance</a:t>
            </a:r>
          </a:p>
          <a:p>
            <a:pPr marL="514350" indent="-514350" algn="just">
              <a:buFont typeface="+mj-lt"/>
              <a:buAutoNum type="arabicPeriod"/>
            </a:pPr>
            <a:r>
              <a:rPr lang="en-US" altLang="fr-FR" b="1" dirty="0">
                <a:solidFill>
                  <a:schemeClr val="tx2"/>
                </a:solidFill>
              </a:rPr>
              <a:t>Be continued…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8"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65125"/>
            <a:ext cx="10515600" cy="1325563"/>
          </a:xfrm>
        </p:spPr>
        <p:txBody>
          <a:bodyPr/>
          <a:lstStyle/>
          <a:p>
            <a:pPr eaLnBrk="1" hangingPunct="1"/>
            <a:r>
              <a:rPr lang="fr-FR" sz="3000" dirty="0"/>
              <a:t>Agenda</a:t>
            </a:r>
            <a:endParaRPr lang="fr-FR" altLang="fr-FR" sz="3000" dirty="0"/>
          </a:p>
        </p:txBody>
      </p:sp>
      <p:sp>
        <p:nvSpPr>
          <p:cNvPr id="9" name="Espace réservé du contenu 2">
            <a:extLst>
              <a:ext uri="{FF2B5EF4-FFF2-40B4-BE49-F238E27FC236}">
                <a16:creationId xmlns:a16="http://schemas.microsoft.com/office/drawing/2014/main" id="{388E9091-3B90-4D26-A52A-E07572F6EAC4}"/>
              </a:ext>
            </a:extLst>
          </p:cNvPr>
          <p:cNvSpPr>
            <a:spLocks noGrp="1" noChangeArrowheads="1"/>
          </p:cNvSpPr>
          <p:nvPr>
            <p:ph idx="1"/>
          </p:nvPr>
        </p:nvSpPr>
        <p:spPr>
          <a:xfrm>
            <a:off x="838200" y="1503405"/>
            <a:ext cx="10515600" cy="4351338"/>
          </a:xfrm>
        </p:spPr>
        <p:txBody>
          <a:bodyPr/>
          <a:lstStyle/>
          <a:p>
            <a:pPr marL="514350" indent="-514350" algn="just">
              <a:buFont typeface="+mj-lt"/>
              <a:buAutoNum type="arabicPeriod"/>
            </a:pPr>
            <a:r>
              <a:rPr lang="en-US" b="1" dirty="0">
                <a:solidFill>
                  <a:schemeClr val="tx2"/>
                </a:solidFill>
              </a:rPr>
              <a:t>Interbank rates</a:t>
            </a:r>
          </a:p>
          <a:p>
            <a:pPr marL="514350" indent="-514350" algn="just">
              <a:buFont typeface="+mj-lt"/>
              <a:buAutoNum type="arabicPeriod"/>
            </a:pPr>
            <a:r>
              <a:rPr lang="en-US" altLang="fr-FR" b="1" dirty="0">
                <a:solidFill>
                  <a:schemeClr val="bg2">
                    <a:lumMod val="90000"/>
                  </a:schemeClr>
                </a:solidFill>
              </a:rPr>
              <a:t>The need for a reform</a:t>
            </a:r>
          </a:p>
          <a:p>
            <a:pPr marL="514350" indent="-514350" algn="just">
              <a:buFont typeface="+mj-lt"/>
              <a:buAutoNum type="arabicPeriod"/>
            </a:pPr>
            <a:r>
              <a:rPr lang="en-US" altLang="fr-FR" b="1" dirty="0">
                <a:solidFill>
                  <a:schemeClr val="bg2">
                    <a:lumMod val="90000"/>
                  </a:schemeClr>
                </a:solidFill>
              </a:rPr>
              <a:t>The European reform</a:t>
            </a:r>
          </a:p>
          <a:p>
            <a:pPr marL="514350" indent="-514350" algn="just">
              <a:buFont typeface="+mj-lt"/>
              <a:buAutoNum type="arabicPeriod"/>
            </a:pPr>
            <a:r>
              <a:rPr lang="en-US" altLang="fr-FR" b="1" dirty="0">
                <a:solidFill>
                  <a:schemeClr val="bg2">
                    <a:lumMod val="90000"/>
                  </a:schemeClr>
                </a:solidFill>
              </a:rPr>
              <a:t>The other countries</a:t>
            </a:r>
          </a:p>
          <a:p>
            <a:pPr marL="514350" indent="-514350" algn="just">
              <a:buFont typeface="+mj-lt"/>
              <a:buAutoNum type="arabicPeriod"/>
            </a:pPr>
            <a:r>
              <a:rPr lang="en-US" altLang="fr-FR" b="1" dirty="0">
                <a:solidFill>
                  <a:schemeClr val="bg2">
                    <a:lumMod val="90000"/>
                  </a:schemeClr>
                </a:solidFill>
              </a:rPr>
              <a:t>The regulatory reform in insurance</a:t>
            </a:r>
          </a:p>
          <a:p>
            <a:pPr marL="514350" indent="-514350" algn="just">
              <a:buFont typeface="+mj-lt"/>
              <a:buAutoNum type="arabicPeriod"/>
            </a:pPr>
            <a:r>
              <a:rPr lang="en-US" altLang="fr-FR" b="1" dirty="0">
                <a:solidFill>
                  <a:schemeClr val="bg2">
                    <a:lumMod val="90000"/>
                  </a:schemeClr>
                </a:solidFill>
              </a:rPr>
              <a:t>Be continued…</a:t>
            </a:r>
          </a:p>
        </p:txBody>
      </p:sp>
    </p:spTree>
    <p:extLst>
      <p:ext uri="{BB962C8B-B14F-4D97-AF65-F5344CB8AC3E}">
        <p14:creationId xmlns:p14="http://schemas.microsoft.com/office/powerpoint/2010/main" val="1801943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65125"/>
            <a:ext cx="10515600" cy="1325563"/>
          </a:xfrm>
        </p:spPr>
        <p:txBody>
          <a:bodyPr/>
          <a:lstStyle/>
          <a:p>
            <a:pPr eaLnBrk="1" hangingPunct="1"/>
            <a:r>
              <a:rPr lang="fr-FR" sz="3000" dirty="0"/>
              <a:t>Interbank rates</a:t>
            </a:r>
            <a:endParaRPr lang="fr-FR" altLang="fr-FR" sz="3000" dirty="0"/>
          </a:p>
        </p:txBody>
      </p:sp>
      <p:sp>
        <p:nvSpPr>
          <p:cNvPr id="5" name="Espace réservé du contenu 2">
            <a:extLst>
              <a:ext uri="{FF2B5EF4-FFF2-40B4-BE49-F238E27FC236}">
                <a16:creationId xmlns:a16="http://schemas.microsoft.com/office/drawing/2014/main" id="{388E9091-3B90-4D26-A52A-E07572F6EAC4}"/>
              </a:ext>
            </a:extLst>
          </p:cNvPr>
          <p:cNvSpPr>
            <a:spLocks noGrp="1" noChangeArrowheads="1"/>
          </p:cNvSpPr>
          <p:nvPr>
            <p:ph idx="1"/>
          </p:nvPr>
        </p:nvSpPr>
        <p:spPr>
          <a:xfrm>
            <a:off x="838200" y="1503405"/>
            <a:ext cx="10515600" cy="4351338"/>
          </a:xfrm>
        </p:spPr>
        <p:txBody>
          <a:bodyPr/>
          <a:lstStyle/>
          <a:p>
            <a:pPr marL="0" indent="0" algn="just">
              <a:buNone/>
            </a:pPr>
            <a:r>
              <a:rPr lang="en-US" b="1" dirty="0">
                <a:solidFill>
                  <a:schemeClr val="tx2"/>
                </a:solidFill>
              </a:rPr>
              <a:t>What is an interbank rate?</a:t>
            </a:r>
          </a:p>
          <a:p>
            <a:pPr marL="0" indent="0" algn="just">
              <a:spcBef>
                <a:spcPts val="1200"/>
              </a:spcBef>
              <a:buNone/>
            </a:pPr>
            <a:r>
              <a:rPr lang="en-US" sz="2000" dirty="0"/>
              <a:t>Interbank rates are rates at which banks agree to lend </a:t>
            </a:r>
          </a:p>
          <a:p>
            <a:pPr marL="0" indent="0" algn="just">
              <a:spcBef>
                <a:spcPts val="0"/>
              </a:spcBef>
              <a:buNone/>
            </a:pPr>
            <a:r>
              <a:rPr lang="en-US" sz="2000" dirty="0"/>
              <a:t>money to each other.</a:t>
            </a:r>
          </a:p>
          <a:p>
            <a:pPr marL="0" indent="0" algn="just">
              <a:spcBef>
                <a:spcPts val="600"/>
              </a:spcBef>
              <a:buNone/>
            </a:pPr>
            <a:r>
              <a:rPr lang="fr-FR" sz="2000" dirty="0">
                <a:cs typeface="Arial" charset="0"/>
              </a:rPr>
              <a:t>IBOR rates = Interbank </a:t>
            </a:r>
            <a:r>
              <a:rPr lang="fr-FR" sz="2000" dirty="0" err="1">
                <a:cs typeface="Arial" charset="0"/>
              </a:rPr>
              <a:t>Offered</a:t>
            </a:r>
            <a:r>
              <a:rPr lang="fr-FR" sz="2000" dirty="0">
                <a:cs typeface="Arial" charset="0"/>
              </a:rPr>
              <a:t> Rates</a:t>
            </a:r>
          </a:p>
          <a:p>
            <a:pPr marL="0" indent="0" algn="just">
              <a:spcBef>
                <a:spcPts val="600"/>
              </a:spcBef>
              <a:buNone/>
            </a:pPr>
            <a:r>
              <a:rPr lang="en-US" sz="2000" dirty="0"/>
              <a:t>Ex : LIBOR, EURIBOR, EONIA</a:t>
            </a:r>
          </a:p>
          <a:p>
            <a:pPr marL="0" indent="0" algn="just">
              <a:spcBef>
                <a:spcPts val="1200"/>
              </a:spcBef>
              <a:buNone/>
            </a:pPr>
            <a:endParaRPr lang="en-US" sz="1600" dirty="0"/>
          </a:p>
          <a:p>
            <a:pPr marL="0" indent="0" algn="just">
              <a:buNone/>
            </a:pPr>
            <a:r>
              <a:rPr lang="en-US" altLang="fr-FR" b="1" dirty="0">
                <a:solidFill>
                  <a:schemeClr val="tx2"/>
                </a:solidFill>
              </a:rPr>
              <a:t>What’s the point?</a:t>
            </a:r>
          </a:p>
          <a:p>
            <a:pPr marL="0" indent="0" algn="just">
              <a:spcBef>
                <a:spcPts val="1200"/>
              </a:spcBef>
              <a:buNone/>
            </a:pPr>
            <a:r>
              <a:rPr lang="en-US" sz="2000" dirty="0"/>
              <a:t>All the economy is based on IBOR rates:	</a:t>
            </a:r>
            <a:endParaRPr lang="en-US" sz="1600" dirty="0"/>
          </a:p>
          <a:p>
            <a:pPr marL="0" indent="0" algn="just">
              <a:spcBef>
                <a:spcPts val="1200"/>
              </a:spcBef>
              <a:buNone/>
            </a:pPr>
            <a:endParaRPr lang="en-US" sz="1600" dirty="0"/>
          </a:p>
          <a:p>
            <a:pPr marL="0" indent="0" algn="just">
              <a:spcBef>
                <a:spcPts val="1200"/>
              </a:spcBef>
              <a:buNone/>
            </a:pPr>
            <a:r>
              <a:rPr lang="en-US" sz="2000" dirty="0"/>
              <a:t>The volume dependent on these financial instruments is about </a:t>
            </a:r>
            <a:r>
              <a:rPr lang="en-US" sz="2000" b="1" dirty="0">
                <a:solidFill>
                  <a:schemeClr val="tx2"/>
                </a:solidFill>
              </a:rPr>
              <a:t>€180 trillion </a:t>
            </a:r>
            <a:r>
              <a:rPr lang="en-US" sz="2000" dirty="0"/>
              <a:t>for the EURIBOR and the volume is about </a:t>
            </a:r>
            <a:r>
              <a:rPr lang="en-US" sz="2000" b="1" dirty="0">
                <a:solidFill>
                  <a:schemeClr val="tx2"/>
                </a:solidFill>
              </a:rPr>
              <a:t>USD 300 trillion </a:t>
            </a:r>
            <a:r>
              <a:rPr lang="en-US" sz="2000" dirty="0"/>
              <a:t>for the LIBOR.</a:t>
            </a:r>
          </a:p>
          <a:p>
            <a:pPr marL="0" indent="0" algn="just">
              <a:spcBef>
                <a:spcPts val="1200"/>
              </a:spcBef>
              <a:buNone/>
            </a:pPr>
            <a:endParaRPr lang="en-US" sz="1600" dirty="0"/>
          </a:p>
          <a:p>
            <a:pPr marL="0" indent="0" algn="just">
              <a:spcBef>
                <a:spcPts val="1200"/>
              </a:spcBef>
              <a:buNone/>
            </a:pPr>
            <a:endParaRPr lang="en-US" sz="1600" dirty="0"/>
          </a:p>
          <a:p>
            <a:pPr marL="0" indent="0" algn="just">
              <a:spcBef>
                <a:spcPts val="1200"/>
              </a:spcBef>
              <a:buNone/>
            </a:pPr>
            <a:endParaRPr sz="1600" dirty="0"/>
          </a:p>
        </p:txBody>
      </p:sp>
      <p:sp>
        <p:nvSpPr>
          <p:cNvPr id="10" name="ZoneTexte 9"/>
          <p:cNvSpPr txBox="1"/>
          <p:nvPr/>
        </p:nvSpPr>
        <p:spPr>
          <a:xfrm>
            <a:off x="9210410" y="2670776"/>
            <a:ext cx="431072" cy="215444"/>
          </a:xfrm>
          <a:prstGeom prst="rect">
            <a:avLst/>
          </a:prstGeom>
          <a:solidFill>
            <a:schemeClr val="bg1"/>
          </a:solidFill>
        </p:spPr>
        <p:txBody>
          <a:bodyPr wrap="square" rtlCol="0">
            <a:spAutoFit/>
          </a:bodyPr>
          <a:lstStyle/>
          <a:p>
            <a:r>
              <a:rPr lang="fr-FR" sz="800" dirty="0"/>
              <a:t>Bank</a:t>
            </a:r>
          </a:p>
        </p:txBody>
      </p:sp>
      <p:sp>
        <p:nvSpPr>
          <p:cNvPr id="12" name="ZoneTexte 11"/>
          <p:cNvSpPr txBox="1"/>
          <p:nvPr/>
        </p:nvSpPr>
        <p:spPr>
          <a:xfrm>
            <a:off x="11244948" y="2806983"/>
            <a:ext cx="431072" cy="215444"/>
          </a:xfrm>
          <a:prstGeom prst="rect">
            <a:avLst/>
          </a:prstGeom>
          <a:solidFill>
            <a:schemeClr val="bg1"/>
          </a:solidFill>
        </p:spPr>
        <p:txBody>
          <a:bodyPr wrap="square" rtlCol="0">
            <a:spAutoFit/>
          </a:bodyPr>
          <a:lstStyle/>
          <a:p>
            <a:r>
              <a:rPr lang="fr-FR" sz="800" dirty="0"/>
              <a:t>Bank</a:t>
            </a:r>
          </a:p>
        </p:txBody>
      </p:sp>
      <p:sp>
        <p:nvSpPr>
          <p:cNvPr id="14" name="ZoneTexte 13"/>
          <p:cNvSpPr txBox="1"/>
          <p:nvPr/>
        </p:nvSpPr>
        <p:spPr>
          <a:xfrm>
            <a:off x="9117873" y="2928674"/>
            <a:ext cx="435429" cy="215444"/>
          </a:xfrm>
          <a:prstGeom prst="rect">
            <a:avLst/>
          </a:prstGeom>
          <a:solidFill>
            <a:schemeClr val="bg1"/>
          </a:solidFill>
        </p:spPr>
        <p:txBody>
          <a:bodyPr wrap="square" rtlCol="0">
            <a:spAutoFit/>
          </a:bodyPr>
          <a:lstStyle/>
          <a:p>
            <a:r>
              <a:rPr lang="en-US" sz="800" dirty="0">
                <a:solidFill>
                  <a:srgbClr val="FFCC00"/>
                </a:solidFill>
              </a:rPr>
              <a:t>loans</a:t>
            </a:r>
          </a:p>
        </p:txBody>
      </p:sp>
      <p:grpSp>
        <p:nvGrpSpPr>
          <p:cNvPr id="28" name="Groupe 27"/>
          <p:cNvGrpSpPr/>
          <p:nvPr/>
        </p:nvGrpSpPr>
        <p:grpSpPr>
          <a:xfrm>
            <a:off x="7323911" y="3596229"/>
            <a:ext cx="3823063" cy="1277372"/>
            <a:chOff x="7323911" y="3578811"/>
            <a:chExt cx="3823063" cy="1277372"/>
          </a:xfrm>
        </p:grpSpPr>
        <p:pic>
          <p:nvPicPr>
            <p:cNvPr id="7" name="Image 6"/>
            <p:cNvPicPr>
              <a:picLocks noChangeAspect="1"/>
            </p:cNvPicPr>
            <p:nvPr/>
          </p:nvPicPr>
          <p:blipFill rotWithShape="1">
            <a:blip r:embed="rId3" cstate="hqprint">
              <a:extLst>
                <a:ext uri="{28A0092B-C50C-407E-A947-70E740481C1C}">
                  <a14:useLocalDpi xmlns:a14="http://schemas.microsoft.com/office/drawing/2010/main" val="0"/>
                </a:ext>
              </a:extLst>
            </a:blip>
            <a:srcRect l="-6693" t="84825" r="417"/>
            <a:stretch/>
          </p:blipFill>
          <p:spPr>
            <a:xfrm>
              <a:off x="7323911" y="3578811"/>
              <a:ext cx="3823063" cy="1277372"/>
            </a:xfrm>
            <a:prstGeom prst="rect">
              <a:avLst/>
            </a:prstGeom>
          </p:spPr>
        </p:pic>
        <p:sp>
          <p:nvSpPr>
            <p:cNvPr id="21" name="ZoneTexte 20"/>
            <p:cNvSpPr txBox="1"/>
            <p:nvPr/>
          </p:nvSpPr>
          <p:spPr>
            <a:xfrm>
              <a:off x="7564317" y="4482793"/>
              <a:ext cx="853115" cy="338554"/>
            </a:xfrm>
            <a:prstGeom prst="rect">
              <a:avLst/>
            </a:prstGeom>
            <a:solidFill>
              <a:schemeClr val="bg1"/>
            </a:solidFill>
          </p:spPr>
          <p:txBody>
            <a:bodyPr wrap="square" rtlCol="0">
              <a:spAutoFit/>
            </a:bodyPr>
            <a:lstStyle/>
            <a:p>
              <a:pPr algn="ctr"/>
              <a:r>
                <a:rPr lang="en-US" sz="800" b="1" dirty="0"/>
                <a:t>Corporate bonds</a:t>
              </a:r>
            </a:p>
          </p:txBody>
        </p:sp>
        <p:sp>
          <p:nvSpPr>
            <p:cNvPr id="22" name="ZoneTexte 21"/>
            <p:cNvSpPr txBox="1"/>
            <p:nvPr/>
          </p:nvSpPr>
          <p:spPr>
            <a:xfrm>
              <a:off x="8467231" y="4501903"/>
              <a:ext cx="853115" cy="215444"/>
            </a:xfrm>
            <a:prstGeom prst="rect">
              <a:avLst/>
            </a:prstGeom>
            <a:solidFill>
              <a:schemeClr val="bg1"/>
            </a:solidFill>
          </p:spPr>
          <p:txBody>
            <a:bodyPr wrap="square" rtlCol="0">
              <a:spAutoFit/>
            </a:bodyPr>
            <a:lstStyle/>
            <a:p>
              <a:pPr algn="ctr"/>
              <a:r>
                <a:rPr lang="en-US" sz="800" b="1" dirty="0"/>
                <a:t>Swap</a:t>
              </a:r>
            </a:p>
          </p:txBody>
        </p:sp>
        <p:sp>
          <p:nvSpPr>
            <p:cNvPr id="23" name="ZoneTexte 22"/>
            <p:cNvSpPr txBox="1"/>
            <p:nvPr/>
          </p:nvSpPr>
          <p:spPr>
            <a:xfrm>
              <a:off x="9387563" y="4521014"/>
              <a:ext cx="853115" cy="215444"/>
            </a:xfrm>
            <a:prstGeom prst="rect">
              <a:avLst/>
            </a:prstGeom>
            <a:solidFill>
              <a:schemeClr val="bg1"/>
            </a:solidFill>
          </p:spPr>
          <p:txBody>
            <a:bodyPr wrap="square" rtlCol="0">
              <a:spAutoFit/>
            </a:bodyPr>
            <a:lstStyle/>
            <a:p>
              <a:pPr algn="ctr"/>
              <a:r>
                <a:rPr lang="en-US" sz="800" b="1" dirty="0"/>
                <a:t>Student loans</a:t>
              </a:r>
            </a:p>
          </p:txBody>
        </p:sp>
        <p:sp>
          <p:nvSpPr>
            <p:cNvPr id="25" name="ZoneTexte 24"/>
            <p:cNvSpPr txBox="1"/>
            <p:nvPr/>
          </p:nvSpPr>
          <p:spPr>
            <a:xfrm>
              <a:off x="10293859" y="4517604"/>
              <a:ext cx="853115" cy="215444"/>
            </a:xfrm>
            <a:prstGeom prst="rect">
              <a:avLst/>
            </a:prstGeom>
            <a:solidFill>
              <a:schemeClr val="bg1"/>
            </a:solidFill>
          </p:spPr>
          <p:txBody>
            <a:bodyPr wrap="square" rtlCol="0">
              <a:spAutoFit/>
            </a:bodyPr>
            <a:lstStyle/>
            <a:p>
              <a:pPr algn="ctr"/>
              <a:r>
                <a:rPr lang="en-US" sz="800" b="1" dirty="0"/>
                <a:t>Housing loans</a:t>
              </a:r>
            </a:p>
          </p:txBody>
        </p:sp>
      </p:grpSp>
      <p:grpSp>
        <p:nvGrpSpPr>
          <p:cNvPr id="27" name="Groupe 26"/>
          <p:cNvGrpSpPr/>
          <p:nvPr/>
        </p:nvGrpSpPr>
        <p:grpSpPr>
          <a:xfrm>
            <a:off x="7123611" y="1287961"/>
            <a:ext cx="4632960" cy="1955186"/>
            <a:chOff x="7123611" y="1287961"/>
            <a:chExt cx="4632960" cy="1955186"/>
          </a:xfrm>
        </p:grpSpPr>
        <p:grpSp>
          <p:nvGrpSpPr>
            <p:cNvPr id="19" name="Groupe 18"/>
            <p:cNvGrpSpPr/>
            <p:nvPr/>
          </p:nvGrpSpPr>
          <p:grpSpPr>
            <a:xfrm>
              <a:off x="7123611" y="1287961"/>
              <a:ext cx="4632960" cy="1955186"/>
              <a:chOff x="7123611" y="1287961"/>
              <a:chExt cx="4632960" cy="1955186"/>
            </a:xfrm>
          </p:grpSpPr>
          <p:grpSp>
            <p:nvGrpSpPr>
              <p:cNvPr id="17" name="Groupe 16"/>
              <p:cNvGrpSpPr/>
              <p:nvPr/>
            </p:nvGrpSpPr>
            <p:grpSpPr>
              <a:xfrm>
                <a:off x="7123611" y="1287961"/>
                <a:ext cx="4632960" cy="1955186"/>
                <a:chOff x="7123611" y="1287961"/>
                <a:chExt cx="4632960" cy="1955186"/>
              </a:xfrm>
            </p:grpSpPr>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3611" y="1298531"/>
                  <a:ext cx="4632960" cy="1944616"/>
                </a:xfrm>
                <a:prstGeom prst="rect">
                  <a:avLst/>
                </a:prstGeom>
              </p:spPr>
            </p:pic>
            <p:sp>
              <p:nvSpPr>
                <p:cNvPr id="2" name="ZoneTexte 1"/>
                <p:cNvSpPr txBox="1"/>
                <p:nvPr/>
              </p:nvSpPr>
              <p:spPr>
                <a:xfrm>
                  <a:off x="9048207" y="1287961"/>
                  <a:ext cx="1558835" cy="215444"/>
                </a:xfrm>
                <a:prstGeom prst="rect">
                  <a:avLst/>
                </a:prstGeom>
                <a:solidFill>
                  <a:schemeClr val="bg1"/>
                </a:solidFill>
              </p:spPr>
              <p:txBody>
                <a:bodyPr wrap="square" rtlCol="0">
                  <a:spAutoFit/>
                </a:bodyPr>
                <a:lstStyle/>
                <a:p>
                  <a:r>
                    <a:rPr lang="fr-FR" sz="800" dirty="0"/>
                    <a:t>Central Bank</a:t>
                  </a:r>
                </a:p>
              </p:txBody>
            </p:sp>
            <p:sp>
              <p:nvSpPr>
                <p:cNvPr id="8" name="ZoneTexte 7"/>
                <p:cNvSpPr txBox="1"/>
                <p:nvPr/>
              </p:nvSpPr>
              <p:spPr>
                <a:xfrm>
                  <a:off x="7332620" y="2655902"/>
                  <a:ext cx="431072" cy="215444"/>
                </a:xfrm>
                <a:prstGeom prst="rect">
                  <a:avLst/>
                </a:prstGeom>
                <a:solidFill>
                  <a:schemeClr val="bg1"/>
                </a:solidFill>
              </p:spPr>
              <p:txBody>
                <a:bodyPr wrap="square" rtlCol="0">
                  <a:spAutoFit/>
                </a:bodyPr>
                <a:lstStyle/>
                <a:p>
                  <a:r>
                    <a:rPr lang="fr-FR" sz="800" dirty="0"/>
                    <a:t>Bank</a:t>
                  </a:r>
                </a:p>
              </p:txBody>
            </p:sp>
            <p:sp>
              <p:nvSpPr>
                <p:cNvPr id="9" name="ZoneTexte 8"/>
                <p:cNvSpPr txBox="1"/>
                <p:nvPr/>
              </p:nvSpPr>
              <p:spPr>
                <a:xfrm>
                  <a:off x="11092548" y="2654583"/>
                  <a:ext cx="431072" cy="215444"/>
                </a:xfrm>
                <a:prstGeom prst="rect">
                  <a:avLst/>
                </a:prstGeom>
                <a:solidFill>
                  <a:schemeClr val="bg1"/>
                </a:solidFill>
              </p:spPr>
              <p:txBody>
                <a:bodyPr wrap="square" rtlCol="0">
                  <a:spAutoFit/>
                </a:bodyPr>
                <a:lstStyle/>
                <a:p>
                  <a:r>
                    <a:rPr lang="fr-FR" sz="800" dirty="0"/>
                    <a:t>Bank</a:t>
                  </a:r>
                </a:p>
              </p:txBody>
            </p:sp>
            <p:sp>
              <p:nvSpPr>
                <p:cNvPr id="11" name="ZoneTexte 10"/>
                <p:cNvSpPr txBox="1"/>
                <p:nvPr/>
              </p:nvSpPr>
              <p:spPr>
                <a:xfrm rot="19820103">
                  <a:off x="7979238" y="1930461"/>
                  <a:ext cx="555166" cy="215444"/>
                </a:xfrm>
                <a:prstGeom prst="rect">
                  <a:avLst/>
                </a:prstGeom>
                <a:solidFill>
                  <a:schemeClr val="bg1"/>
                </a:solidFill>
              </p:spPr>
              <p:txBody>
                <a:bodyPr wrap="square" rtlCol="0">
                  <a:spAutoFit/>
                </a:bodyPr>
                <a:lstStyle/>
                <a:p>
                  <a:r>
                    <a:rPr lang="en-US" sz="800" dirty="0"/>
                    <a:t>deposit</a:t>
                  </a:r>
                </a:p>
              </p:txBody>
            </p:sp>
            <p:sp>
              <p:nvSpPr>
                <p:cNvPr id="13" name="ZoneTexte 12"/>
                <p:cNvSpPr txBox="1"/>
                <p:nvPr/>
              </p:nvSpPr>
              <p:spPr>
                <a:xfrm rot="1880371">
                  <a:off x="10294623" y="1918630"/>
                  <a:ext cx="555166" cy="215444"/>
                </a:xfrm>
                <a:prstGeom prst="rect">
                  <a:avLst/>
                </a:prstGeom>
                <a:solidFill>
                  <a:schemeClr val="bg1"/>
                </a:solidFill>
              </p:spPr>
              <p:txBody>
                <a:bodyPr wrap="square" rtlCol="0">
                  <a:spAutoFit/>
                </a:bodyPr>
                <a:lstStyle/>
                <a:p>
                  <a:r>
                    <a:rPr lang="en-US" sz="800" dirty="0"/>
                    <a:t>deposit</a:t>
                  </a:r>
                </a:p>
              </p:txBody>
            </p:sp>
            <p:sp>
              <p:nvSpPr>
                <p:cNvPr id="15" name="ZoneTexte 14"/>
                <p:cNvSpPr txBox="1"/>
                <p:nvPr/>
              </p:nvSpPr>
              <p:spPr>
                <a:xfrm>
                  <a:off x="9975667" y="2346381"/>
                  <a:ext cx="435429" cy="215444"/>
                </a:xfrm>
                <a:prstGeom prst="rect">
                  <a:avLst/>
                </a:prstGeom>
                <a:solidFill>
                  <a:schemeClr val="bg1"/>
                </a:solidFill>
              </p:spPr>
              <p:txBody>
                <a:bodyPr wrap="square" rtlCol="0">
                  <a:spAutoFit/>
                </a:bodyPr>
                <a:lstStyle/>
                <a:p>
                  <a:r>
                    <a:rPr lang="en-US" sz="800" dirty="0">
                      <a:solidFill>
                        <a:srgbClr val="FFCC00"/>
                      </a:solidFill>
                    </a:rPr>
                    <a:t>loans</a:t>
                  </a:r>
                </a:p>
              </p:txBody>
            </p:sp>
            <p:sp>
              <p:nvSpPr>
                <p:cNvPr id="16" name="ZoneTexte 15"/>
                <p:cNvSpPr txBox="1"/>
                <p:nvPr/>
              </p:nvSpPr>
              <p:spPr>
                <a:xfrm>
                  <a:off x="8327570" y="2346381"/>
                  <a:ext cx="435429" cy="215444"/>
                </a:xfrm>
                <a:prstGeom prst="rect">
                  <a:avLst/>
                </a:prstGeom>
                <a:solidFill>
                  <a:schemeClr val="bg1"/>
                </a:solidFill>
              </p:spPr>
              <p:txBody>
                <a:bodyPr wrap="square" rtlCol="0">
                  <a:spAutoFit/>
                </a:bodyPr>
                <a:lstStyle/>
                <a:p>
                  <a:r>
                    <a:rPr lang="en-US" sz="800" dirty="0">
                      <a:solidFill>
                        <a:srgbClr val="FFCC00"/>
                      </a:solidFill>
                    </a:rPr>
                    <a:t>loans</a:t>
                  </a:r>
                </a:p>
              </p:txBody>
            </p:sp>
          </p:grpSp>
          <p:sp>
            <p:nvSpPr>
              <p:cNvPr id="18" name="ZoneTexte 17"/>
              <p:cNvSpPr txBox="1"/>
              <p:nvPr/>
            </p:nvSpPr>
            <p:spPr>
              <a:xfrm>
                <a:off x="9208236" y="2661357"/>
                <a:ext cx="431072" cy="215444"/>
              </a:xfrm>
              <a:prstGeom prst="rect">
                <a:avLst/>
              </a:prstGeom>
              <a:solidFill>
                <a:schemeClr val="bg1"/>
              </a:solidFill>
            </p:spPr>
            <p:txBody>
              <a:bodyPr wrap="square" rtlCol="0">
                <a:spAutoFit/>
              </a:bodyPr>
              <a:lstStyle/>
              <a:p>
                <a:r>
                  <a:rPr lang="fr-FR" sz="800" dirty="0"/>
                  <a:t>Bank</a:t>
                </a:r>
              </a:p>
            </p:txBody>
          </p:sp>
        </p:grpSp>
        <p:sp>
          <p:nvSpPr>
            <p:cNvPr id="26" name="ZoneTexte 25"/>
            <p:cNvSpPr txBox="1"/>
            <p:nvPr/>
          </p:nvSpPr>
          <p:spPr>
            <a:xfrm>
              <a:off x="9117873" y="2933693"/>
              <a:ext cx="435429" cy="215444"/>
            </a:xfrm>
            <a:prstGeom prst="rect">
              <a:avLst/>
            </a:prstGeom>
            <a:solidFill>
              <a:schemeClr val="bg1"/>
            </a:solidFill>
          </p:spPr>
          <p:txBody>
            <a:bodyPr wrap="square" rtlCol="0">
              <a:spAutoFit/>
            </a:bodyPr>
            <a:lstStyle/>
            <a:p>
              <a:r>
                <a:rPr lang="en-US" sz="800" dirty="0">
                  <a:solidFill>
                    <a:srgbClr val="FFCC00"/>
                  </a:solidFill>
                </a:rPr>
                <a:t>loans</a:t>
              </a:r>
            </a:p>
          </p:txBody>
        </p:sp>
      </p:grpSp>
    </p:spTree>
    <p:extLst>
      <p:ext uri="{BB962C8B-B14F-4D97-AF65-F5344CB8AC3E}">
        <p14:creationId xmlns:p14="http://schemas.microsoft.com/office/powerpoint/2010/main" val="2717392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82543"/>
            <a:ext cx="10515600" cy="1325563"/>
          </a:xfrm>
        </p:spPr>
        <p:txBody>
          <a:bodyPr/>
          <a:lstStyle/>
          <a:p>
            <a:pPr eaLnBrk="1" hangingPunct="1"/>
            <a:r>
              <a:rPr lang="fr-FR" sz="3000" dirty="0"/>
              <a:t>Interbank rates</a:t>
            </a:r>
            <a:endParaRPr lang="fr-FR" altLang="fr-FR" sz="3000" dirty="0"/>
          </a:p>
        </p:txBody>
      </p:sp>
      <p:sp>
        <p:nvSpPr>
          <p:cNvPr id="5" name="Espace réservé du contenu 2">
            <a:extLst>
              <a:ext uri="{FF2B5EF4-FFF2-40B4-BE49-F238E27FC236}">
                <a16:creationId xmlns:a16="http://schemas.microsoft.com/office/drawing/2014/main" id="{388E9091-3B90-4D26-A52A-E07572F6EAC4}"/>
              </a:ext>
            </a:extLst>
          </p:cNvPr>
          <p:cNvSpPr>
            <a:spLocks noGrp="1" noChangeArrowheads="1"/>
          </p:cNvSpPr>
          <p:nvPr>
            <p:ph idx="1"/>
          </p:nvPr>
        </p:nvSpPr>
        <p:spPr>
          <a:xfrm>
            <a:off x="838200" y="1489167"/>
            <a:ext cx="10515600" cy="4705214"/>
          </a:xfrm>
        </p:spPr>
        <p:txBody>
          <a:bodyPr/>
          <a:lstStyle/>
          <a:p>
            <a:pPr marL="0" indent="0" algn="just">
              <a:lnSpc>
                <a:spcPct val="80000"/>
              </a:lnSpc>
              <a:buNone/>
            </a:pPr>
            <a:r>
              <a:rPr lang="en-US" b="1" dirty="0">
                <a:solidFill>
                  <a:schemeClr val="tx2"/>
                </a:solidFill>
              </a:rPr>
              <a:t>How are they determined?</a:t>
            </a:r>
          </a:p>
          <a:p>
            <a:pPr marL="468000" indent="-468000" algn="just">
              <a:spcBef>
                <a:spcPts val="1200"/>
              </a:spcBef>
              <a:buFont typeface="+mj-lt"/>
              <a:buAutoNum type="arabicPeriod"/>
            </a:pPr>
            <a:r>
              <a:rPr lang="en-US" sz="2000" dirty="0"/>
              <a:t>A panel of contributing banks</a:t>
            </a:r>
          </a:p>
          <a:p>
            <a:pPr marL="0" indent="0" algn="just">
              <a:spcBef>
                <a:spcPts val="1200"/>
              </a:spcBef>
              <a:buNone/>
            </a:pPr>
            <a:endParaRPr lang="en-US" sz="2000" dirty="0"/>
          </a:p>
          <a:p>
            <a:pPr marL="457200" indent="-457200" algn="just">
              <a:spcBef>
                <a:spcPts val="2400"/>
              </a:spcBef>
              <a:buFont typeface="+mj-lt"/>
              <a:buAutoNum type="arabicPeriod" startAt="2"/>
            </a:pPr>
            <a:r>
              <a:rPr lang="en-US" sz="2000" dirty="0"/>
              <a:t>An agency collects contributions</a:t>
            </a:r>
          </a:p>
          <a:p>
            <a:pPr marL="0" indent="0" algn="just">
              <a:spcBef>
                <a:spcPts val="1200"/>
              </a:spcBef>
              <a:buNone/>
            </a:pPr>
            <a:endParaRPr lang="en-US" sz="2000" dirty="0"/>
          </a:p>
          <a:p>
            <a:pPr marL="457200" indent="-457200" algn="just">
              <a:spcBef>
                <a:spcPts val="2400"/>
              </a:spcBef>
              <a:buFont typeface="+mj-lt"/>
              <a:buAutoNum type="arabicPeriod" startAt="3"/>
            </a:pPr>
            <a:r>
              <a:rPr lang="en-US" sz="2000" dirty="0"/>
              <a:t>Elimination of extreme rates</a:t>
            </a:r>
          </a:p>
          <a:p>
            <a:pPr marL="0" indent="0" algn="just">
              <a:spcBef>
                <a:spcPts val="1200"/>
              </a:spcBef>
              <a:buNone/>
            </a:pPr>
            <a:endParaRPr lang="en-US" sz="2000" dirty="0"/>
          </a:p>
          <a:p>
            <a:pPr marL="457200" indent="-457200" algn="just">
              <a:spcBef>
                <a:spcPts val="2400"/>
              </a:spcBef>
              <a:buFont typeface="+mj-lt"/>
              <a:buAutoNum type="arabicPeriod" startAt="4"/>
            </a:pPr>
            <a:r>
              <a:rPr lang="en-US" sz="2000" dirty="0"/>
              <a:t>Daily average of remaining rates</a:t>
            </a:r>
          </a:p>
          <a:p>
            <a:pPr marL="0" indent="0" algn="just">
              <a:spcBef>
                <a:spcPts val="1200"/>
              </a:spcBef>
              <a:buNone/>
            </a:pPr>
            <a:endParaRPr lang="en-US" sz="1600" dirty="0"/>
          </a:p>
          <a:p>
            <a:pPr marL="0" indent="0" algn="just">
              <a:spcBef>
                <a:spcPts val="1200"/>
              </a:spcBef>
              <a:buNone/>
            </a:pPr>
            <a:endParaRPr lang="en-US" sz="1600" dirty="0"/>
          </a:p>
          <a:p>
            <a:pPr marL="0" indent="0" algn="just">
              <a:spcBef>
                <a:spcPts val="1200"/>
              </a:spcBef>
              <a:buNone/>
            </a:pPr>
            <a:endParaRPr sz="1600" dirty="0"/>
          </a:p>
        </p:txBody>
      </p:sp>
      <p:sp>
        <p:nvSpPr>
          <p:cNvPr id="6" name="Flèche courbée vers la gauche 5"/>
          <p:cNvSpPr/>
          <p:nvPr/>
        </p:nvSpPr>
        <p:spPr>
          <a:xfrm>
            <a:off x="10134711" y="2568718"/>
            <a:ext cx="186792" cy="835466"/>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7" name="ZoneTexte 6"/>
          <p:cNvSpPr txBox="1"/>
          <p:nvPr/>
        </p:nvSpPr>
        <p:spPr>
          <a:xfrm>
            <a:off x="10404384" y="2894030"/>
            <a:ext cx="1365790" cy="307777"/>
          </a:xfrm>
          <a:prstGeom prst="rect">
            <a:avLst/>
          </a:prstGeom>
          <a:noFill/>
        </p:spPr>
        <p:txBody>
          <a:bodyPr wrap="square" rtlCol="0">
            <a:spAutoFit/>
          </a:bodyPr>
          <a:lstStyle/>
          <a:p>
            <a:r>
              <a:rPr lang="en-US" sz="1400" b="1" dirty="0">
                <a:solidFill>
                  <a:schemeClr val="tx2"/>
                </a:solidFill>
                <a:latin typeface="Arial" panose="020B0604020202020204" pitchFamily="34" charset="0"/>
                <a:cs typeface="Arial" panose="020B0604020202020204" pitchFamily="34" charset="0"/>
              </a:rPr>
              <a:t>Declarations</a:t>
            </a:r>
          </a:p>
        </p:txBody>
      </p:sp>
      <p:pic>
        <p:nvPicPr>
          <p:cNvPr id="8" name="Image 7"/>
          <p:cNvPicPr>
            <a:picLocks noChangeAspect="1"/>
          </p:cNvPicPr>
          <p:nvPr/>
        </p:nvPicPr>
        <p:blipFill rotWithShape="1">
          <a:blip r:embed="rId3" cstate="hqprint">
            <a:extLst>
              <a:ext uri="{28A0092B-C50C-407E-A947-70E740481C1C}">
                <a14:useLocalDpi xmlns:a14="http://schemas.microsoft.com/office/drawing/2010/main" val="0"/>
              </a:ext>
            </a:extLst>
          </a:blip>
          <a:srcRect l="-323" t="47730" r="485" b="39202"/>
          <a:stretch/>
        </p:blipFill>
        <p:spPr>
          <a:xfrm>
            <a:off x="6981259" y="3800886"/>
            <a:ext cx="2855518" cy="936239"/>
          </a:xfrm>
          <a:prstGeom prst="rect">
            <a:avLst/>
          </a:prstGeom>
        </p:spPr>
      </p:pic>
      <p:pic>
        <p:nvPicPr>
          <p:cNvPr id="9" name="Image 8"/>
          <p:cNvPicPr>
            <a:picLocks noChangeAspect="1"/>
          </p:cNvPicPr>
          <p:nvPr/>
        </p:nvPicPr>
        <p:blipFill rotWithShape="1">
          <a:blip r:embed="rId4" cstate="hqprint">
            <a:extLst>
              <a:ext uri="{28A0092B-C50C-407E-A947-70E740481C1C}">
                <a14:useLocalDpi xmlns:a14="http://schemas.microsoft.com/office/drawing/2010/main" val="0"/>
              </a:ext>
            </a:extLst>
          </a:blip>
          <a:srcRect l="-324" t="27252" r="-400" b="58143"/>
          <a:stretch/>
        </p:blipFill>
        <p:spPr>
          <a:xfrm>
            <a:off x="7219171" y="2887919"/>
            <a:ext cx="2362216" cy="857943"/>
          </a:xfrm>
          <a:prstGeom prst="rect">
            <a:avLst/>
          </a:prstGeom>
        </p:spPr>
      </p:pic>
      <p:pic>
        <p:nvPicPr>
          <p:cNvPr id="10" name="Image 9"/>
          <p:cNvPicPr>
            <a:picLocks noChangeAspect="1"/>
          </p:cNvPicPr>
          <p:nvPr/>
        </p:nvPicPr>
        <p:blipFill rotWithShape="1">
          <a:blip r:embed="rId5" cstate="hqprint">
            <a:extLst>
              <a:ext uri="{28A0092B-C50C-407E-A947-70E740481C1C}">
                <a14:useLocalDpi xmlns:a14="http://schemas.microsoft.com/office/drawing/2010/main" val="0"/>
              </a:ext>
            </a:extLst>
          </a:blip>
          <a:srcRect l="-6693" t="64230" r="-1601" b="26309"/>
          <a:stretch/>
        </p:blipFill>
        <p:spPr>
          <a:xfrm>
            <a:off x="6496534" y="4792149"/>
            <a:ext cx="3824969" cy="837071"/>
          </a:xfrm>
          <a:prstGeom prst="rect">
            <a:avLst/>
          </a:prstGeom>
        </p:spPr>
      </p:pic>
      <p:pic>
        <p:nvPicPr>
          <p:cNvPr id="11" name="Image 10"/>
          <p:cNvPicPr>
            <a:picLocks noChangeAspect="1"/>
          </p:cNvPicPr>
          <p:nvPr/>
        </p:nvPicPr>
        <p:blipFill rotWithShape="1">
          <a:blip r:embed="rId3" cstate="hqprint">
            <a:extLst>
              <a:ext uri="{28A0092B-C50C-407E-A947-70E740481C1C}">
                <a14:useLocalDpi xmlns:a14="http://schemas.microsoft.com/office/drawing/2010/main" val="0"/>
              </a:ext>
            </a:extLst>
          </a:blip>
          <a:srcRect l="-324" t="11407" r="-400" b="72654"/>
          <a:stretch/>
        </p:blipFill>
        <p:spPr>
          <a:xfrm>
            <a:off x="6887573" y="1633640"/>
            <a:ext cx="3025413" cy="1199255"/>
          </a:xfrm>
          <a:prstGeom prst="rect">
            <a:avLst/>
          </a:prstGeom>
        </p:spPr>
      </p:pic>
      <p:sp>
        <p:nvSpPr>
          <p:cNvPr id="12" name="ZoneTexte 11"/>
          <p:cNvSpPr txBox="1"/>
          <p:nvPr/>
        </p:nvSpPr>
        <p:spPr>
          <a:xfrm>
            <a:off x="6802474" y="5764157"/>
            <a:ext cx="3425633" cy="338554"/>
          </a:xfrm>
          <a:prstGeom prst="rect">
            <a:avLst/>
          </a:prstGeom>
          <a:noFill/>
        </p:spPr>
        <p:txBody>
          <a:bodyPr wrap="square" rtlCol="0">
            <a:spAutoFit/>
          </a:bodyPr>
          <a:lstStyle/>
          <a:p>
            <a:r>
              <a:rPr lang="fr-FR" sz="800" dirty="0">
                <a:solidFill>
                  <a:schemeClr val="bg1">
                    <a:lumMod val="65000"/>
                  </a:schemeClr>
                </a:solidFill>
                <a:latin typeface="+mj-lt"/>
              </a:rPr>
              <a:t>Source : article of the monde 2015 « Pourquoi des traders ont manipulé le taux interbancaire </a:t>
            </a:r>
            <a:r>
              <a:rPr lang="fr-FR" sz="800" dirty="0" err="1">
                <a:solidFill>
                  <a:schemeClr val="bg1">
                    <a:lumMod val="65000"/>
                  </a:schemeClr>
                </a:solidFill>
                <a:latin typeface="+mj-lt"/>
              </a:rPr>
              <a:t>Libor</a:t>
            </a:r>
            <a:r>
              <a:rPr lang="fr-FR" sz="800" dirty="0">
                <a:solidFill>
                  <a:schemeClr val="bg1">
                    <a:lumMod val="65000"/>
                  </a:schemeClr>
                </a:solidFill>
                <a:latin typeface="+mj-lt"/>
              </a:rPr>
              <a:t> ? »</a:t>
            </a:r>
          </a:p>
        </p:txBody>
      </p:sp>
    </p:spTree>
    <p:extLst>
      <p:ext uri="{BB962C8B-B14F-4D97-AF65-F5344CB8AC3E}">
        <p14:creationId xmlns:p14="http://schemas.microsoft.com/office/powerpoint/2010/main" val="3771942543"/>
      </p:ext>
    </p:extLst>
  </p:cSld>
  <p:clrMapOvr>
    <a:masterClrMapping/>
  </p:clrMapOvr>
  <mc:AlternateContent xmlns:mc="http://schemas.openxmlformats.org/markup-compatibility/2006" xmlns:p14="http://schemas.microsoft.com/office/powerpoint/2010/main">
    <mc:Choice Requires="p14">
      <p:transition spd="slow" p14:dur="2000" advTm="9768"/>
    </mc:Choice>
    <mc:Fallback xmlns="">
      <p:transition spd="slow" advTm="9768"/>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8"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65125"/>
            <a:ext cx="10515600" cy="1325563"/>
          </a:xfrm>
        </p:spPr>
        <p:txBody>
          <a:bodyPr/>
          <a:lstStyle/>
          <a:p>
            <a:pPr eaLnBrk="1" hangingPunct="1"/>
            <a:r>
              <a:rPr lang="fr-FR" sz="3000" dirty="0"/>
              <a:t>Agenda</a:t>
            </a:r>
            <a:endParaRPr lang="fr-FR" altLang="fr-FR" sz="3000" dirty="0"/>
          </a:p>
        </p:txBody>
      </p:sp>
      <p:sp>
        <p:nvSpPr>
          <p:cNvPr id="9" name="Espace réservé du contenu 2">
            <a:extLst>
              <a:ext uri="{FF2B5EF4-FFF2-40B4-BE49-F238E27FC236}">
                <a16:creationId xmlns:a16="http://schemas.microsoft.com/office/drawing/2014/main" id="{388E9091-3B90-4D26-A52A-E07572F6EAC4}"/>
              </a:ext>
            </a:extLst>
          </p:cNvPr>
          <p:cNvSpPr>
            <a:spLocks noGrp="1" noChangeArrowheads="1"/>
          </p:cNvSpPr>
          <p:nvPr>
            <p:ph idx="1"/>
          </p:nvPr>
        </p:nvSpPr>
        <p:spPr>
          <a:xfrm>
            <a:off x="838200" y="1503405"/>
            <a:ext cx="10515600" cy="4351338"/>
          </a:xfrm>
        </p:spPr>
        <p:txBody>
          <a:bodyPr/>
          <a:lstStyle/>
          <a:p>
            <a:pPr marL="514350" indent="-514350" algn="just">
              <a:buFont typeface="+mj-lt"/>
              <a:buAutoNum type="arabicPeriod"/>
            </a:pPr>
            <a:r>
              <a:rPr lang="en-US" altLang="fr-FR" b="1" dirty="0">
                <a:solidFill>
                  <a:schemeClr val="bg2">
                    <a:lumMod val="90000"/>
                  </a:schemeClr>
                </a:solidFill>
              </a:rPr>
              <a:t>Interbank rates</a:t>
            </a:r>
          </a:p>
          <a:p>
            <a:pPr marL="514350" indent="-514350" algn="just">
              <a:buFont typeface="+mj-lt"/>
              <a:buAutoNum type="arabicPeriod"/>
            </a:pPr>
            <a:r>
              <a:rPr lang="en-US" altLang="fr-FR" b="1" dirty="0">
                <a:solidFill>
                  <a:schemeClr val="tx2"/>
                </a:solidFill>
              </a:rPr>
              <a:t>The need for a reform</a:t>
            </a:r>
          </a:p>
          <a:p>
            <a:pPr marL="514350" indent="-514350" algn="just">
              <a:buFont typeface="+mj-lt"/>
              <a:buAutoNum type="arabicPeriod"/>
            </a:pPr>
            <a:r>
              <a:rPr lang="en-US" altLang="fr-FR" b="1" dirty="0">
                <a:solidFill>
                  <a:schemeClr val="bg2">
                    <a:lumMod val="90000"/>
                  </a:schemeClr>
                </a:solidFill>
              </a:rPr>
              <a:t>The European reform</a:t>
            </a:r>
          </a:p>
          <a:p>
            <a:pPr marL="514350" indent="-514350" algn="just">
              <a:buFont typeface="+mj-lt"/>
              <a:buAutoNum type="arabicPeriod"/>
            </a:pPr>
            <a:r>
              <a:rPr lang="en-US" altLang="fr-FR" b="1" dirty="0">
                <a:solidFill>
                  <a:schemeClr val="bg2">
                    <a:lumMod val="90000"/>
                  </a:schemeClr>
                </a:solidFill>
              </a:rPr>
              <a:t>The other countries</a:t>
            </a:r>
          </a:p>
          <a:p>
            <a:pPr marL="514350" indent="-514350" algn="just">
              <a:buFont typeface="+mj-lt"/>
              <a:buAutoNum type="arabicPeriod"/>
            </a:pPr>
            <a:r>
              <a:rPr lang="en-US" altLang="fr-FR" b="1" dirty="0">
                <a:solidFill>
                  <a:schemeClr val="bg2">
                    <a:lumMod val="90000"/>
                  </a:schemeClr>
                </a:solidFill>
              </a:rPr>
              <a:t>The regulatory reform in insurance</a:t>
            </a:r>
          </a:p>
          <a:p>
            <a:pPr marL="514350" indent="-514350" algn="just">
              <a:buFont typeface="+mj-lt"/>
              <a:buAutoNum type="arabicPeriod"/>
            </a:pPr>
            <a:r>
              <a:rPr lang="en-US" altLang="fr-FR" b="1" dirty="0">
                <a:solidFill>
                  <a:schemeClr val="bg2">
                    <a:lumMod val="90000"/>
                  </a:schemeClr>
                </a:solidFill>
              </a:rPr>
              <a:t>Be continued…</a:t>
            </a:r>
          </a:p>
        </p:txBody>
      </p:sp>
    </p:spTree>
    <p:extLst>
      <p:ext uri="{BB962C8B-B14F-4D97-AF65-F5344CB8AC3E}">
        <p14:creationId xmlns:p14="http://schemas.microsoft.com/office/powerpoint/2010/main" val="2066888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re 1">
            <a:extLst>
              <a:ext uri="{FF2B5EF4-FFF2-40B4-BE49-F238E27FC236}">
                <a16:creationId xmlns:a16="http://schemas.microsoft.com/office/drawing/2014/main" id="{E8D40CFA-29A8-46B0-A54F-40DDAE8E3BB3}"/>
              </a:ext>
            </a:extLst>
          </p:cNvPr>
          <p:cNvSpPr>
            <a:spLocks noGrp="1" noChangeArrowheads="1"/>
          </p:cNvSpPr>
          <p:nvPr>
            <p:ph type="title"/>
          </p:nvPr>
        </p:nvSpPr>
        <p:spPr>
          <a:xfrm>
            <a:off x="838200" y="365125"/>
            <a:ext cx="10515600" cy="1325563"/>
          </a:xfrm>
        </p:spPr>
        <p:txBody>
          <a:bodyPr/>
          <a:lstStyle/>
          <a:p>
            <a:r>
              <a:rPr lang="en-US" sz="3000" dirty="0"/>
              <a:t>Which are the problems with current rates?</a:t>
            </a:r>
            <a:endParaRPr lang="en-US" sz="3000" dirty="0">
              <a:latin typeface="Arial Narrow" panose="020B0606020202030204" pitchFamily="34" charset="0"/>
            </a:endParaRPr>
          </a:p>
        </p:txBody>
      </p:sp>
      <p:sp>
        <p:nvSpPr>
          <p:cNvPr id="5" name="Espace réservé du contenu 2">
            <a:extLst>
              <a:ext uri="{FF2B5EF4-FFF2-40B4-BE49-F238E27FC236}">
                <a16:creationId xmlns:a16="http://schemas.microsoft.com/office/drawing/2014/main" id="{388E9091-3B90-4D26-A52A-E07572F6EAC4}"/>
              </a:ext>
            </a:extLst>
          </p:cNvPr>
          <p:cNvSpPr>
            <a:spLocks noGrp="1" noChangeArrowheads="1"/>
          </p:cNvSpPr>
          <p:nvPr>
            <p:ph idx="1"/>
          </p:nvPr>
        </p:nvSpPr>
        <p:spPr>
          <a:xfrm>
            <a:off x="838200" y="1825625"/>
            <a:ext cx="10515600" cy="4351338"/>
          </a:xfrm>
        </p:spPr>
        <p:txBody>
          <a:bodyPr/>
          <a:lstStyle/>
          <a:p>
            <a:pPr marL="0" indent="0" algn="just">
              <a:spcBef>
                <a:spcPts val="1200"/>
              </a:spcBef>
              <a:buNone/>
            </a:pPr>
            <a:endParaRPr lang="en-US" sz="1600" dirty="0"/>
          </a:p>
          <a:p>
            <a:pPr marL="0" indent="0" algn="just">
              <a:spcBef>
                <a:spcPts val="1200"/>
              </a:spcBef>
              <a:buNone/>
            </a:pPr>
            <a:endParaRPr lang="en-US" sz="1600" dirty="0"/>
          </a:p>
          <a:p>
            <a:pPr marL="0" indent="0" algn="just">
              <a:spcBef>
                <a:spcPts val="1200"/>
              </a:spcBef>
              <a:buNone/>
            </a:pPr>
            <a:endParaRPr lang="en-US" sz="1600" dirty="0"/>
          </a:p>
          <a:p>
            <a:pPr marL="0" indent="0" algn="just">
              <a:spcBef>
                <a:spcPts val="1200"/>
              </a:spcBef>
              <a:buNone/>
            </a:pPr>
            <a:endParaRPr sz="1600" dirty="0"/>
          </a:p>
        </p:txBody>
      </p:sp>
      <p:sp>
        <p:nvSpPr>
          <p:cNvPr id="6" name="Espace réservé du texte 2"/>
          <p:cNvSpPr txBox="1">
            <a:spLocks/>
          </p:cNvSpPr>
          <p:nvPr/>
        </p:nvSpPr>
        <p:spPr>
          <a:xfrm>
            <a:off x="429175" y="568590"/>
            <a:ext cx="5025473" cy="5078342"/>
          </a:xfrm>
          <a:prstGeom prst="rect">
            <a:avLst/>
          </a:prstGeom>
        </p:spPr>
        <p:txBody>
          <a:bodyPr vert="horz" lIns="91440" tIns="45720" rIns="91440" bIns="45720" rtlCol="0" anchor="ctr">
            <a:normAutofit/>
          </a:bodyPr>
          <a:lstStyle>
            <a:defPPr>
              <a:defRPr lang="fr-FR"/>
            </a:defPPr>
            <a:lvl1pPr algn="l"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altLang="fr-FR" sz="2000" b="1" dirty="0">
                <a:solidFill>
                  <a:schemeClr val="tx2"/>
                </a:solidFill>
                <a:latin typeface="Arial" panose="020B0604020202020204" pitchFamily="34" charset="0"/>
                <a:cs typeface="Arial" panose="020B0604020202020204" pitchFamily="34" charset="0"/>
              </a:rPr>
              <a:t>Manipulation scandals:</a:t>
            </a:r>
          </a:p>
          <a:p>
            <a:endParaRPr lang="en-US" altLang="fr-FR" sz="1600" i="1" dirty="0">
              <a:solidFill>
                <a:schemeClr val="tx2"/>
              </a:solidFill>
              <a:latin typeface="Arial" panose="020B0604020202020204" pitchFamily="34" charset="0"/>
              <a:cs typeface="Arial" panose="020B0604020202020204" pitchFamily="34" charset="0"/>
            </a:endParaRPr>
          </a:p>
          <a:p>
            <a:r>
              <a:rPr lang="en-US" altLang="fr-FR" sz="1600" i="1" dirty="0">
                <a:solidFill>
                  <a:schemeClr val="tx2"/>
                </a:solidFill>
                <a:latin typeface="Arial" panose="020B0604020202020204" pitchFamily="34" charset="0"/>
                <a:cs typeface="Arial" panose="020B0604020202020204" pitchFamily="34" charset="0"/>
              </a:rPr>
              <a:t>The guardian:</a:t>
            </a:r>
          </a:p>
          <a:p>
            <a:endParaRPr lang="en-US" altLang="fr-FR" sz="1600" i="1" dirty="0">
              <a:solidFill>
                <a:schemeClr val="tx2"/>
              </a:solidFill>
              <a:latin typeface="Arial" panose="020B0604020202020204" pitchFamily="34" charset="0"/>
              <a:cs typeface="Arial" panose="020B0604020202020204" pitchFamily="34" charset="0"/>
            </a:endParaRPr>
          </a:p>
          <a:p>
            <a:endParaRPr lang="en-US" altLang="fr-FR" sz="1600" i="1" dirty="0">
              <a:solidFill>
                <a:schemeClr val="tx2"/>
              </a:solidFill>
              <a:latin typeface="Arial" panose="020B0604020202020204" pitchFamily="34" charset="0"/>
              <a:cs typeface="Arial" panose="020B0604020202020204" pitchFamily="34" charset="0"/>
            </a:endParaRPr>
          </a:p>
          <a:p>
            <a:endParaRPr lang="en-US" altLang="fr-FR" sz="1600" i="1" dirty="0">
              <a:solidFill>
                <a:schemeClr val="tx2"/>
              </a:solidFill>
              <a:latin typeface="Arial" panose="020B0604020202020204" pitchFamily="34" charset="0"/>
              <a:cs typeface="Arial" panose="020B0604020202020204" pitchFamily="34" charset="0"/>
            </a:endParaRPr>
          </a:p>
          <a:p>
            <a:endParaRPr lang="en-US" altLang="fr-FR" sz="1600" i="1" dirty="0">
              <a:solidFill>
                <a:schemeClr val="tx2"/>
              </a:solidFill>
              <a:latin typeface="Arial" panose="020B0604020202020204" pitchFamily="34" charset="0"/>
              <a:cs typeface="Arial" panose="020B0604020202020204" pitchFamily="34" charset="0"/>
            </a:endParaRPr>
          </a:p>
          <a:p>
            <a:endParaRPr lang="en-US" altLang="fr-FR" sz="1600" i="1" dirty="0">
              <a:solidFill>
                <a:schemeClr val="tx2"/>
              </a:solidFill>
              <a:latin typeface="Arial" panose="020B0604020202020204" pitchFamily="34" charset="0"/>
              <a:cs typeface="Arial" panose="020B0604020202020204" pitchFamily="34" charset="0"/>
            </a:endParaRPr>
          </a:p>
          <a:p>
            <a:r>
              <a:rPr lang="en-US" altLang="fr-FR" sz="1600" i="1" dirty="0">
                <a:solidFill>
                  <a:schemeClr val="tx2"/>
                </a:solidFill>
                <a:latin typeface="Arial" panose="020B0604020202020204" pitchFamily="34" charset="0"/>
                <a:cs typeface="Arial" panose="020B0604020202020204" pitchFamily="34" charset="0"/>
              </a:rPr>
              <a:t>Financial Times:</a:t>
            </a:r>
          </a:p>
          <a:p>
            <a:endParaRPr lang="en-US" altLang="fr-FR" sz="1600" i="1" dirty="0">
              <a:solidFill>
                <a:schemeClr val="tx2"/>
              </a:solidFill>
              <a:latin typeface="Arial" panose="020B0604020202020204" pitchFamily="34" charset="0"/>
              <a:cs typeface="Arial" panose="020B0604020202020204" pitchFamily="34" charset="0"/>
            </a:endParaRPr>
          </a:p>
          <a:p>
            <a:endParaRPr lang="en-US" altLang="fr-FR" sz="1600" i="1" dirty="0">
              <a:solidFill>
                <a:schemeClr val="tx2"/>
              </a:solidFill>
              <a:latin typeface="Arial" panose="020B0604020202020204" pitchFamily="34" charset="0"/>
              <a:cs typeface="Arial" panose="020B0604020202020204" pitchFamily="34" charset="0"/>
            </a:endParaRPr>
          </a:p>
          <a:p>
            <a:endParaRPr lang="en-US" altLang="fr-FR" sz="1600" i="1" dirty="0">
              <a:solidFill>
                <a:schemeClr val="tx2"/>
              </a:solidFill>
              <a:latin typeface="Arial" panose="020B0604020202020204" pitchFamily="34" charset="0"/>
              <a:cs typeface="Arial" panose="020B0604020202020204" pitchFamily="34" charset="0"/>
            </a:endParaRPr>
          </a:p>
          <a:p>
            <a:endParaRPr lang="en-US" altLang="fr-FR" sz="1600" i="1" dirty="0">
              <a:solidFill>
                <a:schemeClr val="tx2"/>
              </a:solidFill>
              <a:latin typeface="Arial" panose="020B0604020202020204" pitchFamily="34" charset="0"/>
              <a:cs typeface="Arial" panose="020B0604020202020204" pitchFamily="34" charset="0"/>
            </a:endParaRPr>
          </a:p>
          <a:p>
            <a:endParaRPr lang="en-US" altLang="fr-FR" sz="1600" i="1" dirty="0">
              <a:solidFill>
                <a:schemeClr val="tx2"/>
              </a:solidFill>
              <a:latin typeface="Arial" panose="020B0604020202020204" pitchFamily="34" charset="0"/>
              <a:cs typeface="Arial" panose="020B0604020202020204" pitchFamily="34" charset="0"/>
            </a:endParaRPr>
          </a:p>
        </p:txBody>
      </p:sp>
      <p:pic>
        <p:nvPicPr>
          <p:cNvPr id="13" name="Image 12"/>
          <p:cNvPicPr>
            <a:picLocks noChangeAspect="1"/>
          </p:cNvPicPr>
          <p:nvPr/>
        </p:nvPicPr>
        <p:blipFill>
          <a:blip r:embed="rId3"/>
          <a:stretch>
            <a:fillRect/>
          </a:stretch>
        </p:blipFill>
        <p:spPr>
          <a:xfrm>
            <a:off x="546694" y="2349015"/>
            <a:ext cx="1377443" cy="694780"/>
          </a:xfrm>
          <a:prstGeom prst="rect">
            <a:avLst/>
          </a:prstGeom>
        </p:spPr>
      </p:pic>
      <p:sp>
        <p:nvSpPr>
          <p:cNvPr id="14" name="ZoneTexte 13"/>
          <p:cNvSpPr txBox="1"/>
          <p:nvPr/>
        </p:nvSpPr>
        <p:spPr>
          <a:xfrm>
            <a:off x="6238653" y="1557842"/>
            <a:ext cx="5570176" cy="738664"/>
          </a:xfrm>
          <a:prstGeom prst="rect">
            <a:avLst/>
          </a:prstGeom>
        </p:spPr>
        <p:txBody>
          <a:bodyPr vert="horz" lIns="68569" tIns="34284" rIns="68569" bIns="34284" rtlCol="0">
            <a:noAutofit/>
          </a:bodyPr>
          <a:lstStyle>
            <a:lvl1pPr indent="0" defTabSz="908572">
              <a:spcBef>
                <a:spcPts val="200"/>
              </a:spcBef>
              <a:buClr>
                <a:schemeClr val="accent4"/>
              </a:buClr>
              <a:buSzPct val="100000"/>
              <a:buFontTx/>
              <a:buNone/>
              <a:defRPr>
                <a:latin typeface="BNPP Sans" pitchFamily="50" charset="0"/>
                <a:cs typeface="Arial" panose="020B0604020202020204" pitchFamily="34" charset="0"/>
              </a:defRPr>
            </a:lvl1pPr>
            <a:lvl2pPr marL="443246" indent="-178247" defTabSz="908572">
              <a:spcBef>
                <a:spcPts val="200"/>
              </a:spcBef>
              <a:buClr>
                <a:schemeClr val="accent1"/>
              </a:buClr>
              <a:buSzPct val="90000"/>
              <a:buFont typeface="Wingdings" panose="05000000000000000000" pitchFamily="2" charset="2"/>
              <a:buChar char="§"/>
              <a:defRPr>
                <a:latin typeface="BNPP Sans" pitchFamily="50" charset="0"/>
                <a:cs typeface="Arial" panose="020B0604020202020204" pitchFamily="34" charset="0"/>
              </a:defRPr>
            </a:lvl2pPr>
            <a:lvl3pPr marL="799736" indent="-175091" defTabSz="908572">
              <a:spcBef>
                <a:spcPts val="200"/>
              </a:spcBef>
              <a:buFont typeface="Wingdings" panose="05000000000000000000" pitchFamily="2" charset="2"/>
              <a:buChar char="§"/>
              <a:defRPr>
                <a:solidFill>
                  <a:schemeClr val="bg1">
                    <a:lumMod val="50000"/>
                  </a:schemeClr>
                </a:solidFill>
                <a:latin typeface="BNPP Sans" pitchFamily="50" charset="0"/>
                <a:cs typeface="Arial" panose="020B0604020202020204" pitchFamily="34" charset="0"/>
              </a:defRPr>
            </a:lvl3pPr>
            <a:lvl4pPr marL="1151486" indent="-167199" defTabSz="908572">
              <a:spcBef>
                <a:spcPts val="200"/>
              </a:spcBef>
              <a:buFont typeface="Wingdings" panose="05000000000000000000" pitchFamily="2" charset="2"/>
              <a:buChar char="§"/>
              <a:defRPr sz="1200">
                <a:solidFill>
                  <a:schemeClr val="tx2"/>
                </a:solidFill>
                <a:latin typeface="BNPP Sans" pitchFamily="50" charset="0"/>
                <a:cs typeface="Arial" panose="020B0604020202020204" pitchFamily="34" charset="0"/>
              </a:defRPr>
            </a:lvl4pPr>
            <a:lvl5pPr marL="0" indent="0" defTabSz="908572">
              <a:spcBef>
                <a:spcPts val="200"/>
              </a:spcBef>
              <a:buFontTx/>
              <a:buNone/>
              <a:defRPr sz="1050">
                <a:solidFill>
                  <a:schemeClr val="tx2"/>
                </a:solidFill>
                <a:latin typeface="Arial" panose="020B0604020202020204" pitchFamily="34" charset="0"/>
                <a:cs typeface="Arial" panose="020B0604020202020204" pitchFamily="34" charset="0"/>
              </a:defRPr>
            </a:lvl5pPr>
            <a:lvl6pPr marL="2498571" indent="-227143" defTabSz="908572">
              <a:spcBef>
                <a:spcPct val="20000"/>
              </a:spcBef>
              <a:buFont typeface="Arial" pitchFamily="34" charset="0"/>
              <a:buChar char="•"/>
              <a:defRPr sz="2000"/>
            </a:lvl6pPr>
            <a:lvl7pPr marL="2952852" indent="-227143" defTabSz="908572">
              <a:spcBef>
                <a:spcPct val="20000"/>
              </a:spcBef>
              <a:buFont typeface="Arial" pitchFamily="34" charset="0"/>
              <a:buChar char="•"/>
              <a:defRPr sz="2000"/>
            </a:lvl7pPr>
            <a:lvl8pPr marL="3407138" indent="-227143" defTabSz="908572">
              <a:spcBef>
                <a:spcPct val="20000"/>
              </a:spcBef>
              <a:buFont typeface="Arial" pitchFamily="34" charset="0"/>
              <a:buChar char="•"/>
              <a:defRPr sz="2000"/>
            </a:lvl8pPr>
            <a:lvl9pPr marL="3861425" indent="-227143" defTabSz="908572">
              <a:spcBef>
                <a:spcPct val="20000"/>
              </a:spcBef>
              <a:buFont typeface="Arial" pitchFamily="34" charset="0"/>
              <a:buChar char="•"/>
              <a:defRPr sz="2000"/>
            </a:lvl9pPr>
          </a:lstStyle>
          <a:p>
            <a:pPr eaLnBrk="1" fontAlgn="auto" hangingPunct="1">
              <a:spcBef>
                <a:spcPts val="0"/>
              </a:spcBef>
              <a:spcAft>
                <a:spcPts val="0"/>
              </a:spcAft>
            </a:pPr>
            <a:r>
              <a:rPr lang="en-US" sz="2000" b="1" dirty="0">
                <a:solidFill>
                  <a:schemeClr val="tx2"/>
                </a:solidFill>
                <a:latin typeface="Arial" panose="020B0604020202020204" pitchFamily="34" charset="0"/>
              </a:rPr>
              <a:t>Traded volumes deteriorate considerably after the subprime crisis:</a:t>
            </a:r>
          </a:p>
        </p:txBody>
      </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5791" y="2431443"/>
            <a:ext cx="4161676" cy="3451583"/>
          </a:xfrm>
          <a:prstGeom prst="rect">
            <a:avLst/>
          </a:prstGeom>
        </p:spPr>
      </p:pic>
      <p:pic>
        <p:nvPicPr>
          <p:cNvPr id="2" name="Image 1"/>
          <p:cNvPicPr>
            <a:picLocks noChangeAspect="1"/>
          </p:cNvPicPr>
          <p:nvPr/>
        </p:nvPicPr>
        <p:blipFill>
          <a:blip r:embed="rId5"/>
          <a:stretch>
            <a:fillRect/>
          </a:stretch>
        </p:blipFill>
        <p:spPr>
          <a:xfrm>
            <a:off x="2580232" y="1849876"/>
            <a:ext cx="2991935" cy="1209241"/>
          </a:xfrm>
          <a:prstGeom prst="rect">
            <a:avLst/>
          </a:prstGeom>
        </p:spPr>
      </p:pic>
      <p:pic>
        <p:nvPicPr>
          <p:cNvPr id="16" name="Image 15"/>
          <p:cNvPicPr>
            <a:picLocks noChangeAspect="1"/>
          </p:cNvPicPr>
          <p:nvPr/>
        </p:nvPicPr>
        <p:blipFill>
          <a:blip r:embed="rId6"/>
          <a:stretch>
            <a:fillRect/>
          </a:stretch>
        </p:blipFill>
        <p:spPr>
          <a:xfrm>
            <a:off x="2101530" y="3253663"/>
            <a:ext cx="3969643" cy="1158561"/>
          </a:xfrm>
          <a:prstGeom prst="rect">
            <a:avLst/>
          </a:prstGeom>
        </p:spPr>
      </p:pic>
      <p:pic>
        <p:nvPicPr>
          <p:cNvPr id="17" name="Image 16"/>
          <p:cNvPicPr>
            <a:picLocks noChangeAspect="1"/>
          </p:cNvPicPr>
          <p:nvPr/>
        </p:nvPicPr>
        <p:blipFill>
          <a:blip r:embed="rId7"/>
          <a:stretch>
            <a:fillRect/>
          </a:stretch>
        </p:blipFill>
        <p:spPr>
          <a:xfrm>
            <a:off x="229777" y="4606770"/>
            <a:ext cx="5930986" cy="1126252"/>
          </a:xfrm>
          <a:prstGeom prst="rect">
            <a:avLst/>
          </a:prstGeom>
        </p:spPr>
      </p:pic>
      <p:pic>
        <p:nvPicPr>
          <p:cNvPr id="18" name="Image 17"/>
          <p:cNvPicPr>
            <a:picLocks noChangeAspect="1"/>
          </p:cNvPicPr>
          <p:nvPr/>
        </p:nvPicPr>
        <p:blipFill rotWithShape="1">
          <a:blip r:embed="rId8"/>
          <a:srcRect t="-1" r="11762" b="-6868"/>
          <a:stretch/>
        </p:blipFill>
        <p:spPr>
          <a:xfrm>
            <a:off x="910309" y="6007728"/>
            <a:ext cx="5160864" cy="386810"/>
          </a:xfrm>
          <a:prstGeom prst="rect">
            <a:avLst/>
          </a:prstGeom>
        </p:spPr>
      </p:pic>
    </p:spTree>
    <p:extLst>
      <p:ext uri="{BB962C8B-B14F-4D97-AF65-F5344CB8AC3E}">
        <p14:creationId xmlns:p14="http://schemas.microsoft.com/office/powerpoint/2010/main" val="172897893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ster Paris 2020  -  Read-Only  -  Compatibility Mode" id="{EBEE2B36-9F3D-4344-8EF4-2B34469FF717}" vid="{14BE48C6-E6FA-4F40-A532-13646EB24AF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597</TotalTime>
  <Words>1967</Words>
  <Application>Microsoft Office PowerPoint</Application>
  <PresentationFormat>Grand écran</PresentationFormat>
  <Paragraphs>335</Paragraphs>
  <Slides>29</Slides>
  <Notes>0</Notes>
  <HiddenSlides>0</HiddenSlides>
  <MMClips>0</MMClips>
  <ScaleCrop>false</ScaleCrop>
  <HeadingPairs>
    <vt:vector size="6" baseType="variant">
      <vt:variant>
        <vt:lpstr>Polices utilisées</vt:lpstr>
      </vt:variant>
      <vt:variant>
        <vt:i4>15</vt:i4>
      </vt:variant>
      <vt:variant>
        <vt:lpstr>Thème</vt:lpstr>
      </vt:variant>
      <vt:variant>
        <vt:i4>1</vt:i4>
      </vt:variant>
      <vt:variant>
        <vt:lpstr>Titres des diapositives</vt:lpstr>
      </vt:variant>
      <vt:variant>
        <vt:i4>29</vt:i4>
      </vt:variant>
    </vt:vector>
  </HeadingPairs>
  <TitlesOfParts>
    <vt:vector size="45" baseType="lpstr">
      <vt:lpstr>Aharoni</vt:lpstr>
      <vt:lpstr>ＭＳ Ｐゴシック</vt:lpstr>
      <vt:lpstr>Open Sans</vt:lpstr>
      <vt:lpstr>Roboto</vt:lpstr>
      <vt:lpstr>Roboto Regular</vt:lpstr>
      <vt:lpstr>Verdana </vt:lpstr>
      <vt:lpstr>Arial</vt:lpstr>
      <vt:lpstr>Arial Narrow</vt:lpstr>
      <vt:lpstr>BNPP Sans</vt:lpstr>
      <vt:lpstr>BNPP Sans Light</vt:lpstr>
      <vt:lpstr>Calibri</vt:lpstr>
      <vt:lpstr>Calibri Light</vt:lpstr>
      <vt:lpstr>Cambria Math</vt:lpstr>
      <vt:lpstr>Verdana</vt:lpstr>
      <vt:lpstr>Wingdings</vt:lpstr>
      <vt:lpstr>Thème Office</vt:lpstr>
      <vt:lpstr>Présentation PowerPoint</vt:lpstr>
      <vt:lpstr>Présentation PowerPoint</vt:lpstr>
      <vt:lpstr>Présentation PowerPoint</vt:lpstr>
      <vt:lpstr>Agenda</vt:lpstr>
      <vt:lpstr>Agenda</vt:lpstr>
      <vt:lpstr>Interbank rates</vt:lpstr>
      <vt:lpstr>Interbank rates</vt:lpstr>
      <vt:lpstr>Agenda</vt:lpstr>
      <vt:lpstr>Which are the problems with current rates?</vt:lpstr>
      <vt:lpstr>Need for reform: The Benchmark Reglement</vt:lpstr>
      <vt:lpstr>Agenda</vt:lpstr>
      <vt:lpstr>The €STR Reform</vt:lpstr>
      <vt:lpstr>€str vs Covid19</vt:lpstr>
      <vt:lpstr> EURIBOR® hybrid methodology</vt:lpstr>
      <vt:lpstr>EURIBOR® hybrid methodology have to be improved</vt:lpstr>
      <vt:lpstr>EURIBOR® hybrid methodology have to be improved</vt:lpstr>
      <vt:lpstr>Agenda</vt:lpstr>
      <vt:lpstr>US: SOFRaverage and SOFRindex </vt:lpstr>
      <vt:lpstr>UK: SONIAindex </vt:lpstr>
      <vt:lpstr>SOFRindex and SONIAindex </vt:lpstr>
      <vt:lpstr>Historical spread ?</vt:lpstr>
      <vt:lpstr>Agenda</vt:lpstr>
      <vt:lpstr>Regulatory developments</vt:lpstr>
      <vt:lpstr>Regulatory developments</vt:lpstr>
      <vt:lpstr>Impact on the RFR structure</vt:lpstr>
      <vt:lpstr>Agenda</vt:lpstr>
      <vt:lpstr>To follow</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Samuel CYWIE</dc:creator>
  <cp:lastModifiedBy>HAGUET-TROUPLIN Eleonore</cp:lastModifiedBy>
  <cp:revision>79</cp:revision>
  <dcterms:created xsi:type="dcterms:W3CDTF">2020-01-19T10:38:42Z</dcterms:created>
  <dcterms:modified xsi:type="dcterms:W3CDTF">2020-04-23T19:28:43Z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26b0da4-3db3-477f-aae7-ffa237cfc891_Enabled">
    <vt:lpwstr>True</vt:lpwstr>
  </property>
  <property fmtid="{D5CDD505-2E9C-101B-9397-08002B2CF9AE}" pid="3" name="MSIP_Label_526b0da4-3db3-477f-aae7-ffa237cfc891_SiteId">
    <vt:lpwstr>6eab6365-8194-49c6-a4d0-e2d1a0fbeb74</vt:lpwstr>
  </property>
  <property fmtid="{D5CDD505-2E9C-101B-9397-08002B2CF9AE}" pid="4" name="MSIP_Label_526b0da4-3db3-477f-aae7-ffa237cfc891_Owner">
    <vt:lpwstr>Patrice.Odo@caissedesdepots.fr</vt:lpwstr>
  </property>
  <property fmtid="{D5CDD505-2E9C-101B-9397-08002B2CF9AE}" pid="5" name="MSIP_Label_526b0da4-3db3-477f-aae7-ffa237cfc891_SetDate">
    <vt:lpwstr>2020-04-22T15:49:59.4690160Z</vt:lpwstr>
  </property>
  <property fmtid="{D5CDD505-2E9C-101B-9397-08002B2CF9AE}" pid="6" name="MSIP_Label_526b0da4-3db3-477f-aae7-ffa237cfc891_Name">
    <vt:lpwstr>CDC-Interne</vt:lpwstr>
  </property>
  <property fmtid="{D5CDD505-2E9C-101B-9397-08002B2CF9AE}" pid="7" name="MSIP_Label_526b0da4-3db3-477f-aae7-ffa237cfc891_Application">
    <vt:lpwstr>Microsoft Azure Information Protection</vt:lpwstr>
  </property>
  <property fmtid="{D5CDD505-2E9C-101B-9397-08002B2CF9AE}" pid="8" name="MSIP_Label_526b0da4-3db3-477f-aae7-ffa237cfc891_Extended_MSFT_Method">
    <vt:lpwstr>Automatic</vt:lpwstr>
  </property>
  <property fmtid="{D5CDD505-2E9C-101B-9397-08002B2CF9AE}" pid="9" name="MSIP_Label_1387ec98-8aff-418c-9455-dc857e1ea7dc_Enabled">
    <vt:lpwstr>True</vt:lpwstr>
  </property>
  <property fmtid="{D5CDD505-2E9C-101B-9397-08002B2CF9AE}" pid="10" name="MSIP_Label_1387ec98-8aff-418c-9455-dc857e1ea7dc_SiteId">
    <vt:lpwstr>6eab6365-8194-49c6-a4d0-e2d1a0fbeb74</vt:lpwstr>
  </property>
  <property fmtid="{D5CDD505-2E9C-101B-9397-08002B2CF9AE}" pid="11" name="MSIP_Label_1387ec98-8aff-418c-9455-dc857e1ea7dc_Owner">
    <vt:lpwstr>Patrice.Odo@caissedesdepots.fr</vt:lpwstr>
  </property>
  <property fmtid="{D5CDD505-2E9C-101B-9397-08002B2CF9AE}" pid="12" name="MSIP_Label_1387ec98-8aff-418c-9455-dc857e1ea7dc_SetDate">
    <vt:lpwstr>2020-04-22T15:49:59.4690160Z</vt:lpwstr>
  </property>
  <property fmtid="{D5CDD505-2E9C-101B-9397-08002B2CF9AE}" pid="13" name="MSIP_Label_1387ec98-8aff-418c-9455-dc857e1ea7dc_Name">
    <vt:lpwstr>Avec marquage</vt:lpwstr>
  </property>
  <property fmtid="{D5CDD505-2E9C-101B-9397-08002B2CF9AE}" pid="14" name="MSIP_Label_1387ec98-8aff-418c-9455-dc857e1ea7dc_Application">
    <vt:lpwstr>Microsoft Azure Information Protection</vt:lpwstr>
  </property>
  <property fmtid="{D5CDD505-2E9C-101B-9397-08002B2CF9AE}" pid="15" name="MSIP_Label_1387ec98-8aff-418c-9455-dc857e1ea7dc_Parent">
    <vt:lpwstr>526b0da4-3db3-477f-aae7-ffa237cfc891</vt:lpwstr>
  </property>
  <property fmtid="{D5CDD505-2E9C-101B-9397-08002B2CF9AE}" pid="16" name="MSIP_Label_1387ec98-8aff-418c-9455-dc857e1ea7dc_Extended_MSFT_Method">
    <vt:lpwstr>Automatic</vt:lpwstr>
  </property>
  <property fmtid="{D5CDD505-2E9C-101B-9397-08002B2CF9AE}" pid="17" name="Sensitivity">
    <vt:lpwstr>CDC-Interne Avec marquage</vt:lpwstr>
  </property>
</Properties>
</file>